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96" r:id="rId3"/>
    <p:sldId id="258" r:id="rId4"/>
    <p:sldId id="261" r:id="rId5"/>
    <p:sldId id="260" r:id="rId6"/>
    <p:sldId id="262" r:id="rId7"/>
    <p:sldId id="297" r:id="rId8"/>
    <p:sldId id="265" r:id="rId9"/>
    <p:sldId id="266" r:id="rId10"/>
    <p:sldId id="263" r:id="rId11"/>
    <p:sldId id="268" r:id="rId12"/>
    <p:sldId id="286" r:id="rId13"/>
    <p:sldId id="264" r:id="rId14"/>
    <p:sldId id="267" r:id="rId15"/>
    <p:sldId id="271" r:id="rId16"/>
    <p:sldId id="269" r:id="rId17"/>
    <p:sldId id="287" r:id="rId18"/>
    <p:sldId id="288" r:id="rId19"/>
    <p:sldId id="278" r:id="rId20"/>
    <p:sldId id="280" r:id="rId21"/>
    <p:sldId id="282" r:id="rId22"/>
    <p:sldId id="281" r:id="rId23"/>
    <p:sldId id="272" r:id="rId24"/>
    <p:sldId id="273" r:id="rId25"/>
    <p:sldId id="290" r:id="rId26"/>
    <p:sldId id="291" r:id="rId27"/>
    <p:sldId id="292" r:id="rId28"/>
    <p:sldId id="293" r:id="rId29"/>
    <p:sldId id="294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228"/>
    <a:srgbClr val="B2282F"/>
    <a:srgbClr val="D2A000"/>
    <a:srgbClr val="7A1C20"/>
    <a:srgbClr val="E6E6E6"/>
    <a:srgbClr val="06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0"/>
    <p:restoredTop sz="86413"/>
  </p:normalViewPr>
  <p:slideViewPr>
    <p:cSldViewPr snapToGrid="0" snapToObjects="1">
      <p:cViewPr varScale="1">
        <p:scale>
          <a:sx n="98" d="100"/>
          <a:sy n="98" d="100"/>
        </p:scale>
        <p:origin x="46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59.149.60.175\strumenti-chiesa\Progetti_AZIENDE\Progetto%20Teche\Dati%20colore,%20pH,%20Acidi%20Grass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159.149.60.175\strumenti-chiesa\Progetti_AZIENDE\Progetto%20Teche\Dati%20colore,%20pH,%20Acidi%20Grassi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9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DC-4672-939B-6F4FB3E04E8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DC-4672-939B-6F4FB3E04E8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DC-4672-939B-6F4FB3E04E8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DC-4672-939B-6F4FB3E04E89}"/>
              </c:ext>
            </c:extLst>
          </c:dPt>
          <c:dLbls>
            <c:delete val="1"/>
          </c:dLbls>
          <c:cat>
            <c:strRef>
              <c:f>Foglio1!$A$5:$A$8</c:f>
              <c:strCache>
                <c:ptCount val="4"/>
                <c:pt idx="0">
                  <c:v>Avicola</c:v>
                </c:pt>
                <c:pt idx="1">
                  <c:v>Bovina</c:v>
                </c:pt>
                <c:pt idx="2">
                  <c:v>Ovina</c:v>
                </c:pt>
                <c:pt idx="3">
                  <c:v>Suina</c:v>
                </c:pt>
              </c:strCache>
            </c:strRef>
          </c:cat>
          <c:val>
            <c:numRef>
              <c:f>Foglio1!$B$5:$B$8</c:f>
              <c:numCache>
                <c:formatCode>General</c:formatCode>
                <c:ptCount val="4"/>
                <c:pt idx="0">
                  <c:v>11.6</c:v>
                </c:pt>
                <c:pt idx="1">
                  <c:v>8.9</c:v>
                </c:pt>
                <c:pt idx="2">
                  <c:v>0.5</c:v>
                </c:pt>
                <c:pt idx="3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DC-4672-939B-6F4FB3E04E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45044364816516"/>
          <c:y val="0.90120662000583263"/>
          <c:w val="0.36226659024695884"/>
          <c:h val="5.5803962004749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Alcoli</a:t>
            </a:r>
            <a:endParaRPr lang="en-US" sz="1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Classi!$AK$85:$AS$85</c:f>
                <c:numCache>
                  <c:formatCode>General</c:formatCode>
                  <c:ptCount val="9"/>
                  <c:pt idx="0">
                    <c:v>216.27448309602673</c:v>
                  </c:pt>
                  <c:pt idx="1">
                    <c:v>130.3373582083974</c:v>
                  </c:pt>
                  <c:pt idx="2">
                    <c:v>266.04917743188662</c:v>
                  </c:pt>
                  <c:pt idx="3">
                    <c:v>335.83668334252582</c:v>
                  </c:pt>
                  <c:pt idx="5">
                    <c:v>53.615576088966407</c:v>
                  </c:pt>
                  <c:pt idx="6">
                    <c:v>63.256492258179442</c:v>
                  </c:pt>
                  <c:pt idx="7">
                    <c:v>140.8161257843654</c:v>
                  </c:pt>
                  <c:pt idx="8">
                    <c:v>584.19321405563733</c:v>
                  </c:pt>
                </c:numCache>
              </c:numRef>
            </c:plus>
            <c:minus>
              <c:numRef>
                <c:f>Classi!$AK$85:$AS$85</c:f>
                <c:numCache>
                  <c:formatCode>General</c:formatCode>
                  <c:ptCount val="9"/>
                  <c:pt idx="0">
                    <c:v>216.27448309602673</c:v>
                  </c:pt>
                  <c:pt idx="1">
                    <c:v>130.3373582083974</c:v>
                  </c:pt>
                  <c:pt idx="2">
                    <c:v>266.04917743188662</c:v>
                  </c:pt>
                  <c:pt idx="3">
                    <c:v>335.83668334252582</c:v>
                  </c:pt>
                  <c:pt idx="5">
                    <c:v>53.615576088966407</c:v>
                  </c:pt>
                  <c:pt idx="6">
                    <c:v>63.256492258179442</c:v>
                  </c:pt>
                  <c:pt idx="7">
                    <c:v>140.8161257843654</c:v>
                  </c:pt>
                  <c:pt idx="8">
                    <c:v>584.19321405563733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Classi!$AK$2:$AS$2</c:f>
              <c:strCache>
                <c:ptCount val="9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5">
                  <c:v>F T0</c:v>
                </c:pt>
                <c:pt idx="6">
                  <c:v>F T1</c:v>
                </c:pt>
                <c:pt idx="7">
                  <c:v>F T2</c:v>
                </c:pt>
                <c:pt idx="8">
                  <c:v>F T3</c:v>
                </c:pt>
              </c:strCache>
            </c:strRef>
          </c:cat>
          <c:val>
            <c:numRef>
              <c:f>Classi!$AK$84:$AS$84</c:f>
              <c:numCache>
                <c:formatCode>0.00</c:formatCode>
                <c:ptCount val="9"/>
                <c:pt idx="0">
                  <c:v>483.67733478529595</c:v>
                </c:pt>
                <c:pt idx="1">
                  <c:v>592.52908545019989</c:v>
                </c:pt>
                <c:pt idx="2">
                  <c:v>832.84973988029242</c:v>
                </c:pt>
                <c:pt idx="3">
                  <c:v>1592.4814661321652</c:v>
                </c:pt>
                <c:pt idx="5">
                  <c:v>45.264963670731667</c:v>
                </c:pt>
                <c:pt idx="6">
                  <c:v>137.17093677135492</c:v>
                </c:pt>
                <c:pt idx="7">
                  <c:v>344.0321721177441</c:v>
                </c:pt>
                <c:pt idx="8">
                  <c:v>2119.5194357765972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D-4740-A47F-A7203FC68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952536"/>
        <c:axId val="603970248"/>
      </c:barChart>
      <c:catAx>
        <c:axId val="60395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70248"/>
        <c:crosses val="autoZero"/>
        <c:auto val="1"/>
        <c:lblAlgn val="ctr"/>
        <c:lblOffset val="100"/>
        <c:noMultiLvlLbl val="0"/>
      </c:catAx>
      <c:valAx>
        <c:axId val="6039702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5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</a:t>
            </a:r>
            <a:r>
              <a:rPr lang="en-US" sz="1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Carbossilici</a:t>
            </a:r>
            <a:endParaRPr lang="en-US" sz="1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Classi!$AK$111:$AS$111</c:f>
                <c:numCache>
                  <c:formatCode>General</c:formatCode>
                  <c:ptCount val="9"/>
                  <c:pt idx="0">
                    <c:v>27.514785062073972</c:v>
                  </c:pt>
                  <c:pt idx="1">
                    <c:v>14.342434989656551</c:v>
                  </c:pt>
                  <c:pt idx="2">
                    <c:v>338.82373016111762</c:v>
                  </c:pt>
                  <c:pt idx="3">
                    <c:v>124.21294567025426</c:v>
                  </c:pt>
                  <c:pt idx="5">
                    <c:v>22.289193980963027</c:v>
                  </c:pt>
                  <c:pt idx="6">
                    <c:v>31.973542332376024</c:v>
                  </c:pt>
                  <c:pt idx="7">
                    <c:v>75.21849527233752</c:v>
                  </c:pt>
                  <c:pt idx="8">
                    <c:v>63.38445928629168</c:v>
                  </c:pt>
                </c:numCache>
              </c:numRef>
            </c:plus>
            <c:minus>
              <c:numRef>
                <c:f>Classi!$AK$111:$AS$111</c:f>
                <c:numCache>
                  <c:formatCode>General</c:formatCode>
                  <c:ptCount val="9"/>
                  <c:pt idx="0">
                    <c:v>27.514785062073972</c:v>
                  </c:pt>
                  <c:pt idx="1">
                    <c:v>14.342434989656551</c:v>
                  </c:pt>
                  <c:pt idx="2">
                    <c:v>338.82373016111762</c:v>
                  </c:pt>
                  <c:pt idx="3">
                    <c:v>124.21294567025426</c:v>
                  </c:pt>
                  <c:pt idx="5">
                    <c:v>22.289193980963027</c:v>
                  </c:pt>
                  <c:pt idx="6">
                    <c:v>31.973542332376024</c:v>
                  </c:pt>
                  <c:pt idx="7">
                    <c:v>75.21849527233752</c:v>
                  </c:pt>
                  <c:pt idx="8">
                    <c:v>63.38445928629168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Classi!$AK$2:$AS$2</c:f>
              <c:strCache>
                <c:ptCount val="9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5">
                  <c:v>F T0</c:v>
                </c:pt>
                <c:pt idx="6">
                  <c:v>F T1</c:v>
                </c:pt>
                <c:pt idx="7">
                  <c:v>F T2</c:v>
                </c:pt>
                <c:pt idx="8">
                  <c:v>F T3</c:v>
                </c:pt>
              </c:strCache>
            </c:strRef>
          </c:cat>
          <c:val>
            <c:numRef>
              <c:f>Classi!$AK$110:$AS$110</c:f>
              <c:numCache>
                <c:formatCode>0.00</c:formatCode>
                <c:ptCount val="9"/>
                <c:pt idx="0">
                  <c:v>318.93186452389779</c:v>
                </c:pt>
                <c:pt idx="1">
                  <c:v>318.10087456902681</c:v>
                </c:pt>
                <c:pt idx="2">
                  <c:v>533.59851664542089</c:v>
                </c:pt>
                <c:pt idx="3">
                  <c:v>403.6592065584839</c:v>
                </c:pt>
                <c:pt idx="5">
                  <c:v>198.4494168151634</c:v>
                </c:pt>
                <c:pt idx="6">
                  <c:v>209.49869935575916</c:v>
                </c:pt>
                <c:pt idx="7">
                  <c:v>129.05290131782121</c:v>
                </c:pt>
                <c:pt idx="8">
                  <c:v>177.07558092412901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C-4FC7-949A-36958EAE7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952536"/>
        <c:axId val="603970248"/>
      </c:barChart>
      <c:catAx>
        <c:axId val="60395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70248"/>
        <c:crosses val="autoZero"/>
        <c:auto val="1"/>
        <c:lblAlgn val="ctr"/>
        <c:lblOffset val="100"/>
        <c:noMultiLvlLbl val="0"/>
      </c:catAx>
      <c:valAx>
        <c:axId val="60397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5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[1]Classi!$AK$118:$AS$118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</c:numCache>
              </c:numRef>
            </c:plus>
            <c:minus>
              <c:numRef>
                <c:f>[1]Classi!$AK$118:$AS$118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Foglio1!$A$1:$A$9</c:f>
              <c:strCache>
                <c:ptCount val="9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5">
                  <c:v>F T0</c:v>
                </c:pt>
                <c:pt idx="6">
                  <c:v>F T1</c:v>
                </c:pt>
                <c:pt idx="7">
                  <c:v>F T2</c:v>
                </c:pt>
                <c:pt idx="8">
                  <c:v>F T3</c:v>
                </c:pt>
              </c:strCache>
            </c:strRef>
          </c:cat>
          <c:val>
            <c:numRef>
              <c:f>Foglio1!$B$1:$B$9</c:f>
              <c:numCache>
                <c:formatCode>General</c:formatCode>
                <c:ptCount val="9"/>
                <c:pt idx="0">
                  <c:v>22.262772573204369</c:v>
                </c:pt>
                <c:pt idx="1">
                  <c:v>18.892269488693863</c:v>
                </c:pt>
                <c:pt idx="2">
                  <c:v>29.495316250109745</c:v>
                </c:pt>
                <c:pt idx="3">
                  <c:v>23.86614266027771</c:v>
                </c:pt>
                <c:pt idx="5">
                  <c:v>18.130919635940767</c:v>
                </c:pt>
                <c:pt idx="6">
                  <c:v>70</c:v>
                </c:pt>
                <c:pt idx="7">
                  <c:v>77.78914283958207</c:v>
                </c:pt>
                <c:pt idx="8">
                  <c:v>85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Foglio1!$B$1:$B$0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D024-4180-B7E9-28EC9376E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952536"/>
        <c:axId val="603970248"/>
      </c:barChart>
      <c:catAx>
        <c:axId val="60395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70248"/>
        <c:crosses val="autoZero"/>
        <c:auto val="1"/>
        <c:lblAlgn val="ctr"/>
        <c:lblOffset val="100"/>
        <c:noMultiLvlLbl val="0"/>
      </c:catAx>
      <c:valAx>
        <c:axId val="60397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5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Furani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Classi!$AQ$232</c:f>
              <c:strCache>
                <c:ptCount val="1"/>
                <c:pt idx="0">
                  <c:v>2-Etil furano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Classi!$AR$232:$AY$232</c:f>
              <c:numCache>
                <c:formatCode>0.00</c:formatCode>
                <c:ptCount val="8"/>
                <c:pt idx="0">
                  <c:v>0.1376917273392958</c:v>
                </c:pt>
                <c:pt idx="1">
                  <c:v>1.2201710933235217</c:v>
                </c:pt>
                <c:pt idx="2">
                  <c:v>5.6841742046030994</c:v>
                </c:pt>
                <c:pt idx="3">
                  <c:v>1.6249100099799993</c:v>
                </c:pt>
                <c:pt idx="4">
                  <c:v>0</c:v>
                </c:pt>
                <c:pt idx="5">
                  <c:v>3.3266408672020407</c:v>
                </c:pt>
                <c:pt idx="6">
                  <c:v>5.1223246735059726</c:v>
                </c:pt>
                <c:pt idx="7">
                  <c:v>7.4147081178647527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1-4254-9CB1-E0A13BA386F1}"/>
            </c:ext>
          </c:extLst>
        </c:ser>
        <c:ser>
          <c:idx val="1"/>
          <c:order val="1"/>
          <c:tx>
            <c:strRef>
              <c:f>Classi!$AQ$234</c:f>
              <c:strCache>
                <c:ptCount val="1"/>
                <c:pt idx="0">
                  <c:v>2-Pentil furano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Classi!$AR$234:$AY$234</c:f>
              <c:numCache>
                <c:formatCode>0.00</c:formatCode>
                <c:ptCount val="8"/>
                <c:pt idx="0">
                  <c:v>0</c:v>
                </c:pt>
                <c:pt idx="1">
                  <c:v>0.46497473623416297</c:v>
                </c:pt>
                <c:pt idx="2">
                  <c:v>1.0389049162883586</c:v>
                </c:pt>
                <c:pt idx="3">
                  <c:v>0.85076669289994022</c:v>
                </c:pt>
                <c:pt idx="4">
                  <c:v>0</c:v>
                </c:pt>
                <c:pt idx="5">
                  <c:v>1.56451899455278</c:v>
                </c:pt>
                <c:pt idx="6">
                  <c:v>2.0743788418228362</c:v>
                </c:pt>
                <c:pt idx="7">
                  <c:v>1.6406921625044693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A1-4254-9CB1-E0A13BA38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105584"/>
        <c:axId val="1409116176"/>
      </c:barChart>
      <c:catAx>
        <c:axId val="2661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9116176"/>
        <c:crosses val="autoZero"/>
        <c:auto val="1"/>
        <c:lblAlgn val="ctr"/>
        <c:lblOffset val="100"/>
        <c:noMultiLvlLbl val="0"/>
      </c:catAx>
      <c:valAx>
        <c:axId val="140911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ng/g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610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Chetoni</a:t>
            </a:r>
          </a:p>
        </c:rich>
      </c:tx>
      <c:layout>
        <c:manualLayout>
          <c:xMode val="edge"/>
          <c:yMode val="edge"/>
          <c:x val="0.44906052652509343"/>
          <c:y val="2.4045755095877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Classi!$AQ$222</c:f>
              <c:strCache>
                <c:ptCount val="1"/>
                <c:pt idx="0">
                  <c:v>2-Propanone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Classi!$AR$223:$AY$223</c:f>
                <c:numCache>
                  <c:formatCode>General</c:formatCode>
                  <c:ptCount val="8"/>
                  <c:pt idx="0">
                    <c:v>402.89457771332457</c:v>
                  </c:pt>
                  <c:pt idx="1">
                    <c:v>912.3562367670495</c:v>
                  </c:pt>
                  <c:pt idx="2">
                    <c:v>671.42083160885977</c:v>
                  </c:pt>
                  <c:pt idx="3">
                    <c:v>3027.5647181242316</c:v>
                  </c:pt>
                  <c:pt idx="4">
                    <c:v>49.146564345522961</c:v>
                  </c:pt>
                  <c:pt idx="5">
                    <c:v>56.874512503644567</c:v>
                  </c:pt>
                  <c:pt idx="6">
                    <c:v>89.262118292900794</c:v>
                  </c:pt>
                  <c:pt idx="7">
                    <c:v>168.58753034408315</c:v>
                  </c:pt>
                </c:numCache>
              </c:numRef>
            </c:plus>
            <c:minus>
              <c:numRef>
                <c:f>Classi!$AR$223:$AY$223</c:f>
                <c:numCache>
                  <c:formatCode>General</c:formatCode>
                  <c:ptCount val="8"/>
                  <c:pt idx="0">
                    <c:v>402.89457771332457</c:v>
                  </c:pt>
                  <c:pt idx="1">
                    <c:v>912.3562367670495</c:v>
                  </c:pt>
                  <c:pt idx="2">
                    <c:v>671.42083160885977</c:v>
                  </c:pt>
                  <c:pt idx="3">
                    <c:v>3027.5647181242316</c:v>
                  </c:pt>
                  <c:pt idx="4">
                    <c:v>49.146564345522961</c:v>
                  </c:pt>
                  <c:pt idx="5">
                    <c:v>56.874512503644567</c:v>
                  </c:pt>
                  <c:pt idx="6">
                    <c:v>89.262118292900794</c:v>
                  </c:pt>
                  <c:pt idx="7">
                    <c:v>168.58753034408315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Classi!$AR$222:$AY$222</c:f>
              <c:numCache>
                <c:formatCode>0.00</c:formatCode>
                <c:ptCount val="8"/>
                <c:pt idx="0">
                  <c:v>439.17743253871498</c:v>
                </c:pt>
                <c:pt idx="1">
                  <c:v>896.49775893411299</c:v>
                </c:pt>
                <c:pt idx="2">
                  <c:v>848.88380060209511</c:v>
                </c:pt>
                <c:pt idx="3">
                  <c:v>2871.74838799811</c:v>
                </c:pt>
                <c:pt idx="4">
                  <c:v>249.00737984492741</c:v>
                </c:pt>
                <c:pt idx="5">
                  <c:v>246.57750147809148</c:v>
                </c:pt>
                <c:pt idx="6">
                  <c:v>270.28448053972062</c:v>
                </c:pt>
                <c:pt idx="7">
                  <c:v>671.63274603066372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7-4E49-8707-BA0D529B7994}"/>
            </c:ext>
          </c:extLst>
        </c:ser>
        <c:ser>
          <c:idx val="1"/>
          <c:order val="1"/>
          <c:tx>
            <c:strRef>
              <c:f>Classi!$AQ$224</c:f>
              <c:strCache>
                <c:ptCount val="1"/>
                <c:pt idx="0">
                  <c:v>2-Butanone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Classi!$AR$225:$AY$225</c:f>
                <c:numCache>
                  <c:formatCode>General</c:formatCode>
                  <c:ptCount val="8"/>
                  <c:pt idx="0">
                    <c:v>2.8094237742878696</c:v>
                  </c:pt>
                  <c:pt idx="1">
                    <c:v>26.56613774990673</c:v>
                  </c:pt>
                  <c:pt idx="2">
                    <c:v>44.05642145357568</c:v>
                  </c:pt>
                  <c:pt idx="3">
                    <c:v>98.187668649435793</c:v>
                  </c:pt>
                  <c:pt idx="4">
                    <c:v>0.98195850912537308</c:v>
                  </c:pt>
                  <c:pt idx="5">
                    <c:v>1.5647872551962048</c:v>
                  </c:pt>
                  <c:pt idx="6">
                    <c:v>4.4568566852002522</c:v>
                  </c:pt>
                  <c:pt idx="7">
                    <c:v>1.995200385770777</c:v>
                  </c:pt>
                </c:numCache>
              </c:numRef>
            </c:plus>
            <c:minus>
              <c:numRef>
                <c:f>Classi!$AR$225:$AY$225</c:f>
                <c:numCache>
                  <c:formatCode>General</c:formatCode>
                  <c:ptCount val="8"/>
                  <c:pt idx="0">
                    <c:v>2.8094237742878696</c:v>
                  </c:pt>
                  <c:pt idx="1">
                    <c:v>26.56613774990673</c:v>
                  </c:pt>
                  <c:pt idx="2">
                    <c:v>44.05642145357568</c:v>
                  </c:pt>
                  <c:pt idx="3">
                    <c:v>98.187668649435793</c:v>
                  </c:pt>
                  <c:pt idx="4">
                    <c:v>0.98195850912537308</c:v>
                  </c:pt>
                  <c:pt idx="5">
                    <c:v>1.5647872551962048</c:v>
                  </c:pt>
                  <c:pt idx="6">
                    <c:v>4.4568566852002522</c:v>
                  </c:pt>
                  <c:pt idx="7">
                    <c:v>1.995200385770777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Classi!$AR$224:$AY$224</c:f>
              <c:numCache>
                <c:formatCode>0.00</c:formatCode>
                <c:ptCount val="8"/>
                <c:pt idx="0">
                  <c:v>22.882438977123449</c:v>
                </c:pt>
                <c:pt idx="1">
                  <c:v>55.37889679654991</c:v>
                </c:pt>
                <c:pt idx="2">
                  <c:v>64.116392811294247</c:v>
                </c:pt>
                <c:pt idx="3">
                  <c:v>117.00775973941531</c:v>
                </c:pt>
                <c:pt idx="4">
                  <c:v>7.6925814611899952</c:v>
                </c:pt>
                <c:pt idx="5">
                  <c:v>5.9132527708780058</c:v>
                </c:pt>
                <c:pt idx="6">
                  <c:v>14.955190199977702</c:v>
                </c:pt>
                <c:pt idx="7">
                  <c:v>28.916565719894255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7-4E49-8707-BA0D529B7994}"/>
            </c:ext>
          </c:extLst>
        </c:ser>
        <c:ser>
          <c:idx val="2"/>
          <c:order val="2"/>
          <c:tx>
            <c:strRef>
              <c:f>Classi!$AQ$226</c:f>
              <c:strCache>
                <c:ptCount val="1"/>
                <c:pt idx="0">
                  <c:v>2,3-Butanedione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Classi!$AR$227:$AY$227</c:f>
                <c:numCache>
                  <c:formatCode>General</c:formatCode>
                  <c:ptCount val="8"/>
                  <c:pt idx="0">
                    <c:v>172.62617262616982</c:v>
                  </c:pt>
                  <c:pt idx="1">
                    <c:v>0.6621050614566274</c:v>
                  </c:pt>
                  <c:pt idx="2">
                    <c:v>14.860619506970199</c:v>
                  </c:pt>
                  <c:pt idx="3">
                    <c:v>57.755977333463647</c:v>
                  </c:pt>
                  <c:pt idx="4">
                    <c:v>3.6784279415242693</c:v>
                  </c:pt>
                  <c:pt idx="5">
                    <c:v>7.7511548944755218</c:v>
                  </c:pt>
                  <c:pt idx="6">
                    <c:v>10.490524992126495</c:v>
                  </c:pt>
                  <c:pt idx="7">
                    <c:v>10.85805776779708</c:v>
                  </c:pt>
                </c:numCache>
              </c:numRef>
            </c:plus>
            <c:minus>
              <c:numRef>
                <c:f>Classi!$AR$227:$AY$227</c:f>
                <c:numCache>
                  <c:formatCode>General</c:formatCode>
                  <c:ptCount val="8"/>
                  <c:pt idx="0">
                    <c:v>172.62617262616982</c:v>
                  </c:pt>
                  <c:pt idx="1">
                    <c:v>0.6621050614566274</c:v>
                  </c:pt>
                  <c:pt idx="2">
                    <c:v>14.860619506970199</c:v>
                  </c:pt>
                  <c:pt idx="3">
                    <c:v>57.755977333463647</c:v>
                  </c:pt>
                  <c:pt idx="4">
                    <c:v>3.6784279415242693</c:v>
                  </c:pt>
                  <c:pt idx="5">
                    <c:v>7.7511548944755218</c:v>
                  </c:pt>
                  <c:pt idx="6">
                    <c:v>10.490524992126495</c:v>
                  </c:pt>
                  <c:pt idx="7">
                    <c:v>10.85805776779708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Classi!$AR$226:$AY$226</c:f>
              <c:numCache>
                <c:formatCode>0.00</c:formatCode>
                <c:ptCount val="8"/>
                <c:pt idx="0">
                  <c:v>223.08222943661926</c:v>
                </c:pt>
                <c:pt idx="1">
                  <c:v>27.003003869510216</c:v>
                </c:pt>
                <c:pt idx="2">
                  <c:v>20.843546478972982</c:v>
                </c:pt>
                <c:pt idx="3">
                  <c:v>63.384783047696274</c:v>
                </c:pt>
                <c:pt idx="4">
                  <c:v>19.018268153808592</c:v>
                </c:pt>
                <c:pt idx="5">
                  <c:v>17.612904313942931</c:v>
                </c:pt>
                <c:pt idx="6">
                  <c:v>17.312209981768792</c:v>
                </c:pt>
                <c:pt idx="7">
                  <c:v>10.870155201661547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7-4E49-8707-BA0D529B7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105584"/>
        <c:axId val="1409116176"/>
      </c:barChart>
      <c:catAx>
        <c:axId val="2661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9116176"/>
        <c:crosses val="autoZero"/>
        <c:auto val="1"/>
        <c:lblAlgn val="ctr"/>
        <c:lblOffset val="100"/>
        <c:noMultiLvlLbl val="0"/>
      </c:catAx>
      <c:valAx>
        <c:axId val="14091161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ng/g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610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2-Metil butanale e Esanale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Classi!$AQ$253</c:f>
              <c:strCache>
                <c:ptCount val="1"/>
                <c:pt idx="0">
                  <c:v>2-Metil butanale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Classi!$AR$254:$AY$254</c:f>
                <c:numCache>
                  <c:formatCode>General</c:formatCode>
                  <c:ptCount val="8"/>
                  <c:pt idx="0">
                    <c:v>0.71454485187961403</c:v>
                  </c:pt>
                  <c:pt idx="1">
                    <c:v>2.1743659501055941</c:v>
                  </c:pt>
                  <c:pt idx="2">
                    <c:v>1.4911411118057059</c:v>
                  </c:pt>
                  <c:pt idx="3">
                    <c:v>103.20018806434015</c:v>
                  </c:pt>
                  <c:pt idx="4">
                    <c:v>0</c:v>
                  </c:pt>
                  <c:pt idx="5">
                    <c:v>6.1304658717415826E-2</c:v>
                  </c:pt>
                  <c:pt idx="6">
                    <c:v>0.31073575449147656</c:v>
                  </c:pt>
                  <c:pt idx="7">
                    <c:v>0.27660449884725113</c:v>
                  </c:pt>
                </c:numCache>
              </c:numRef>
            </c:plus>
            <c:minus>
              <c:numRef>
                <c:f>Classi!$AR$254:$AY$254</c:f>
                <c:numCache>
                  <c:formatCode>General</c:formatCode>
                  <c:ptCount val="8"/>
                  <c:pt idx="0">
                    <c:v>0.71454485187961403</c:v>
                  </c:pt>
                  <c:pt idx="1">
                    <c:v>2.1743659501055941</c:v>
                  </c:pt>
                  <c:pt idx="2">
                    <c:v>1.4911411118057059</c:v>
                  </c:pt>
                  <c:pt idx="3">
                    <c:v>103.20018806434015</c:v>
                  </c:pt>
                  <c:pt idx="4">
                    <c:v>0</c:v>
                  </c:pt>
                  <c:pt idx="5">
                    <c:v>6.1304658717415826E-2</c:v>
                  </c:pt>
                  <c:pt idx="6">
                    <c:v>0.31073575449147656</c:v>
                  </c:pt>
                  <c:pt idx="7">
                    <c:v>0.27660449884725113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Classi!$AR$253:$AY$253</c:f>
              <c:numCache>
                <c:formatCode>0.00</c:formatCode>
                <c:ptCount val="8"/>
                <c:pt idx="0">
                  <c:v>0.50525951022601223</c:v>
                </c:pt>
                <c:pt idx="1">
                  <c:v>2.4972894132483381</c:v>
                </c:pt>
                <c:pt idx="2">
                  <c:v>4.30240463813373</c:v>
                </c:pt>
                <c:pt idx="3">
                  <c:v>105.82190420052422</c:v>
                </c:pt>
                <c:pt idx="4">
                  <c:v>0</c:v>
                </c:pt>
                <c:pt idx="5">
                  <c:v>7.0684941398023657E-2</c:v>
                </c:pt>
                <c:pt idx="6">
                  <c:v>0.23414109097654545</c:v>
                </c:pt>
                <c:pt idx="7">
                  <c:v>0.31879803154754649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9-4335-891C-BC49146FF1CC}"/>
            </c:ext>
          </c:extLst>
        </c:ser>
        <c:ser>
          <c:idx val="1"/>
          <c:order val="1"/>
          <c:tx>
            <c:strRef>
              <c:f>Classi!$AQ$255</c:f>
              <c:strCache>
                <c:ptCount val="1"/>
                <c:pt idx="0">
                  <c:v>Esanale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Classi!$AR$256:$AY$256</c:f>
                <c:numCache>
                  <c:formatCode>General</c:formatCode>
                  <c:ptCount val="8"/>
                  <c:pt idx="0">
                    <c:v>0.8713471659191071</c:v>
                  </c:pt>
                  <c:pt idx="1">
                    <c:v>9.2403102923808724</c:v>
                  </c:pt>
                  <c:pt idx="2">
                    <c:v>2.5505042379487932</c:v>
                  </c:pt>
                  <c:pt idx="3">
                    <c:v>10.616601967359047</c:v>
                  </c:pt>
                  <c:pt idx="4">
                    <c:v>0.83403738552072226</c:v>
                  </c:pt>
                  <c:pt idx="5">
                    <c:v>15.237670292962521</c:v>
                  </c:pt>
                  <c:pt idx="6">
                    <c:v>9.2690093655935133</c:v>
                  </c:pt>
                  <c:pt idx="7">
                    <c:v>108.51867245827422</c:v>
                  </c:pt>
                </c:numCache>
              </c:numRef>
            </c:plus>
            <c:minus>
              <c:numRef>
                <c:f>Classi!$AR$256:$AY$256</c:f>
                <c:numCache>
                  <c:formatCode>General</c:formatCode>
                  <c:ptCount val="8"/>
                  <c:pt idx="0">
                    <c:v>0.8713471659191071</c:v>
                  </c:pt>
                  <c:pt idx="1">
                    <c:v>9.2403102923808724</c:v>
                  </c:pt>
                  <c:pt idx="2">
                    <c:v>2.5505042379487932</c:v>
                  </c:pt>
                  <c:pt idx="3">
                    <c:v>10.616601967359047</c:v>
                  </c:pt>
                  <c:pt idx="4">
                    <c:v>0.83403738552072226</c:v>
                  </c:pt>
                  <c:pt idx="5">
                    <c:v>15.237670292962521</c:v>
                  </c:pt>
                  <c:pt idx="6">
                    <c:v>9.2690093655935133</c:v>
                  </c:pt>
                  <c:pt idx="7">
                    <c:v>108.51867245827422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Classi!$AR$202:$AY$202</c:f>
              <c:strCache>
                <c:ptCount val="8"/>
                <c:pt idx="0">
                  <c:v>A T0</c:v>
                </c:pt>
                <c:pt idx="1">
                  <c:v>A T1</c:v>
                </c:pt>
                <c:pt idx="2">
                  <c:v>A T2</c:v>
                </c:pt>
                <c:pt idx="3">
                  <c:v>A T3</c:v>
                </c:pt>
                <c:pt idx="4">
                  <c:v>F T0</c:v>
                </c:pt>
                <c:pt idx="5">
                  <c:v>F T1</c:v>
                </c:pt>
                <c:pt idx="6">
                  <c:v>F T2</c:v>
                </c:pt>
                <c:pt idx="7">
                  <c:v>F T3</c:v>
                </c:pt>
              </c:strCache>
            </c:strRef>
          </c:cat>
          <c:val>
            <c:numRef>
              <c:f>Classi!$AR$255:$AY$255</c:f>
              <c:numCache>
                <c:formatCode>0.00</c:formatCode>
                <c:ptCount val="8"/>
                <c:pt idx="0">
                  <c:v>1.4690876941848714</c:v>
                </c:pt>
                <c:pt idx="1">
                  <c:v>16.527869545775935</c:v>
                </c:pt>
                <c:pt idx="2">
                  <c:v>7.6906673689267322</c:v>
                </c:pt>
                <c:pt idx="3">
                  <c:v>14.675636512885459</c:v>
                </c:pt>
                <c:pt idx="4">
                  <c:v>0.48153170904460069</c:v>
                </c:pt>
                <c:pt idx="5">
                  <c:v>19.098767630844847</c:v>
                </c:pt>
                <c:pt idx="6">
                  <c:v>13.224725814106852</c:v>
                </c:pt>
                <c:pt idx="7">
                  <c:v>124.65730973382425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F9-4335-891C-BC49146FF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105584"/>
        <c:axId val="1409116176"/>
      </c:barChart>
      <c:catAx>
        <c:axId val="2661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9116176"/>
        <c:crosses val="autoZero"/>
        <c:auto val="1"/>
        <c:lblAlgn val="ctr"/>
        <c:lblOffset val="100"/>
        <c:noMultiLvlLbl val="0"/>
      </c:catAx>
      <c:valAx>
        <c:axId val="14091161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ng/g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610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Sensoriale!$A$219</c:f>
              <c:strCache>
                <c:ptCount val="1"/>
                <c:pt idx="0">
                  <c:v>Gradimento Complessivo</c:v>
                </c:pt>
              </c:strCache>
            </c:strRef>
          </c:tx>
          <c:spPr>
            <a:ln w="28575" cap="rnd">
              <a:solidFill>
                <a:srgbClr val="D2A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Sensoriale!$B$218:$E$218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Sensoriale!$B$219:$E$219</c:f>
              <c:numCache>
                <c:formatCode>0.00</c:formatCode>
                <c:ptCount val="4"/>
                <c:pt idx="0">
                  <c:v>4.6000000000000005</c:v>
                </c:pt>
                <c:pt idx="1">
                  <c:v>3</c:v>
                </c:pt>
                <c:pt idx="2">
                  <c:v>4.333333333333333</c:v>
                </c:pt>
                <c:pt idx="3">
                  <c:v>5.166666666666667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59-48F2-8FA9-F8702859141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70554104"/>
        <c:axId val="470550968"/>
      </c:lineChart>
      <c:catAx>
        <c:axId val="470554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0968"/>
        <c:crosses val="autoZero"/>
        <c:auto val="1"/>
        <c:lblAlgn val="ctr"/>
        <c:lblOffset val="100"/>
        <c:noMultiLvlLbl val="0"/>
      </c:catAx>
      <c:valAx>
        <c:axId val="470550968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4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Sensoriale!$A$185</c:f>
              <c:strCache>
                <c:ptCount val="1"/>
                <c:pt idx="0">
                  <c:v>Gradimento Complessivo</c:v>
                </c:pt>
              </c:strCache>
            </c:strRef>
          </c:tx>
          <c:spPr>
            <a:ln w="28575" cap="rnd">
              <a:solidFill>
                <a:srgbClr val="D2A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5729221347331685E-2"/>
                  <c:y val="-4.8576480023330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CF-454E-B454-FC54304DE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Sensoriale!$B$184:$E$184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Sensoriale!$B$185:$E$185</c:f>
              <c:numCache>
                <c:formatCode>0.00</c:formatCode>
                <c:ptCount val="4"/>
                <c:pt idx="0">
                  <c:v>7.8666666666666671</c:v>
                </c:pt>
                <c:pt idx="1">
                  <c:v>7.5</c:v>
                </c:pt>
                <c:pt idx="2">
                  <c:v>7.583333333333333</c:v>
                </c:pt>
                <c:pt idx="3">
                  <c:v>8.0833333333333339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CF-454E-B454-FC54304DE0E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4031176"/>
        <c:axId val="624028824"/>
      </c:lineChart>
      <c:catAx>
        <c:axId val="62403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28824"/>
        <c:crosses val="autoZero"/>
        <c:auto val="1"/>
        <c:lblAlgn val="ctr"/>
        <c:lblOffset val="100"/>
        <c:noMultiLvlLbl val="0"/>
      </c:catAx>
      <c:valAx>
        <c:axId val="624028824"/>
        <c:scaling>
          <c:orientation val="minMax"/>
          <c:max val="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31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dirty="0"/>
              <a:t>Media numero </a:t>
            </a:r>
            <a:r>
              <a:rPr lang="it-IT" b="1" dirty="0" err="1"/>
              <a:t>ox</a:t>
            </a:r>
            <a:r>
              <a:rPr lang="it-IT" b="1" baseline="0" dirty="0"/>
              <a:t> Metionina, Triptofano e Tirosina</a:t>
            </a:r>
            <a:endParaRPr lang="it-IT" b="1" dirty="0"/>
          </a:p>
        </c:rich>
      </c:tx>
      <c:layout>
        <c:manualLayout>
          <c:xMode val="edge"/>
          <c:yMode val="edge"/>
          <c:x val="0.19639453218894448"/>
          <c:y val="0.12218651746212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'Conteggio ox M W Y'!$Q$37</c:f>
              <c:strCache>
                <c:ptCount val="1"/>
                <c:pt idx="0">
                  <c:v>Media 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'Conteggio ox M W Y'!$T$38:$T$46</c:f>
                <c:numCache>
                  <c:formatCode>General</c:formatCode>
                  <c:ptCount val="9"/>
                  <c:pt idx="0">
                    <c:v>6.3508529610858826</c:v>
                  </c:pt>
                  <c:pt idx="1">
                    <c:v>1.5275252316519468</c:v>
                  </c:pt>
                  <c:pt idx="2">
                    <c:v>3.5118845842842461</c:v>
                  </c:pt>
                  <c:pt idx="3">
                    <c:v>6.1101009266077861</c:v>
                  </c:pt>
                  <c:pt idx="5">
                    <c:v>8.0208062770106441</c:v>
                  </c:pt>
                  <c:pt idx="6">
                    <c:v>8.0208062770106441</c:v>
                  </c:pt>
                  <c:pt idx="7">
                    <c:v>3.0550504633038931</c:v>
                  </c:pt>
                  <c:pt idx="8">
                    <c:v>12.503332889007368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'Conteggio ox M W Y'!$P$38:$P$46</c:f>
              <c:strCache>
                <c:ptCount val="9"/>
                <c:pt idx="0">
                  <c:v>A_T0</c:v>
                </c:pt>
                <c:pt idx="1">
                  <c:v>A_T1</c:v>
                </c:pt>
                <c:pt idx="2">
                  <c:v>A_T2</c:v>
                </c:pt>
                <c:pt idx="3">
                  <c:v>A_T3</c:v>
                </c:pt>
                <c:pt idx="5">
                  <c:v>F_T0</c:v>
                </c:pt>
                <c:pt idx="6">
                  <c:v>F_T1</c:v>
                </c:pt>
                <c:pt idx="7">
                  <c:v>F_T2</c:v>
                </c:pt>
                <c:pt idx="8">
                  <c:v>F_T3</c:v>
                </c:pt>
              </c:strCache>
            </c:strRef>
          </c:cat>
          <c:val>
            <c:numRef>
              <c:f>'Conteggio ox M W Y'!$Q$38:$Q$46</c:f>
              <c:numCache>
                <c:formatCode>0</c:formatCode>
                <c:ptCount val="9"/>
                <c:pt idx="0">
                  <c:v>105.33333333333333</c:v>
                </c:pt>
                <c:pt idx="1">
                  <c:v>117.33333333333333</c:v>
                </c:pt>
                <c:pt idx="2">
                  <c:v>107.66666666666667</c:v>
                </c:pt>
                <c:pt idx="3">
                  <c:v>118.33333333333333</c:v>
                </c:pt>
                <c:pt idx="5">
                  <c:v>104.66666666666667</c:v>
                </c:pt>
                <c:pt idx="6">
                  <c:v>104.66666666666667</c:v>
                </c:pt>
                <c:pt idx="7">
                  <c:v>116.33333333333333</c:v>
                </c:pt>
                <c:pt idx="8">
                  <c:v>110.33333333333333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3-4820-A93B-BB1D81CD7455}"/>
            </c:ext>
          </c:extLst>
        </c:ser>
        <c:ser>
          <c:idx val="1"/>
          <c:order val="1"/>
          <c:tx>
            <c:strRef>
              <c:f>'Conteggio ox M W Y'!$R$37</c:f>
              <c:strCache>
                <c:ptCount val="1"/>
                <c:pt idx="0">
                  <c:v>Media 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'Conteggio ox M W Y'!$U$38:$U$46</c:f>
                <c:numCache>
                  <c:formatCode>General</c:formatCode>
                  <c:ptCount val="9"/>
                  <c:pt idx="0">
                    <c:v>1.1547005383792517</c:v>
                  </c:pt>
                  <c:pt idx="1">
                    <c:v>1.5275252316519468</c:v>
                  </c:pt>
                  <c:pt idx="2">
                    <c:v>0.57735026918962573</c:v>
                  </c:pt>
                  <c:pt idx="3">
                    <c:v>3.6055512754639891</c:v>
                  </c:pt>
                  <c:pt idx="5">
                    <c:v>2.3094010767584989</c:v>
                  </c:pt>
                  <c:pt idx="6">
                    <c:v>2.6457513110645907</c:v>
                  </c:pt>
                  <c:pt idx="7">
                    <c:v>2.6457513110645907</c:v>
                  </c:pt>
                  <c:pt idx="8">
                    <c:v>3.0550504633038904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'Conteggio ox M W Y'!$P$38:$P$46</c:f>
              <c:strCache>
                <c:ptCount val="9"/>
                <c:pt idx="0">
                  <c:v>A_T0</c:v>
                </c:pt>
                <c:pt idx="1">
                  <c:v>A_T1</c:v>
                </c:pt>
                <c:pt idx="2">
                  <c:v>A_T2</c:v>
                </c:pt>
                <c:pt idx="3">
                  <c:v>A_T3</c:v>
                </c:pt>
                <c:pt idx="5">
                  <c:v>F_T0</c:v>
                </c:pt>
                <c:pt idx="6">
                  <c:v>F_T1</c:v>
                </c:pt>
                <c:pt idx="7">
                  <c:v>F_T2</c:v>
                </c:pt>
                <c:pt idx="8">
                  <c:v>F_T3</c:v>
                </c:pt>
              </c:strCache>
            </c:strRef>
          </c:cat>
          <c:val>
            <c:numRef>
              <c:f>'Conteggio ox M W Y'!$R$38:$R$46</c:f>
              <c:numCache>
                <c:formatCode>0</c:formatCode>
                <c:ptCount val="9"/>
                <c:pt idx="0">
                  <c:v>14.333333333333334</c:v>
                </c:pt>
                <c:pt idx="1">
                  <c:v>15.666666666666666</c:v>
                </c:pt>
                <c:pt idx="2">
                  <c:v>11.333333333333334</c:v>
                </c:pt>
                <c:pt idx="3">
                  <c:v>15</c:v>
                </c:pt>
                <c:pt idx="5">
                  <c:v>14.333333333333334</c:v>
                </c:pt>
                <c:pt idx="6">
                  <c:v>16</c:v>
                </c:pt>
                <c:pt idx="7">
                  <c:v>18</c:v>
                </c:pt>
                <c:pt idx="8">
                  <c:v>13.666666666666666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3-4820-A93B-BB1D81CD7455}"/>
            </c:ext>
          </c:extLst>
        </c:ser>
        <c:ser>
          <c:idx val="2"/>
          <c:order val="2"/>
          <c:tx>
            <c:strRef>
              <c:f>'Conteggio ox M W Y'!$S$37</c:f>
              <c:strCache>
                <c:ptCount val="1"/>
                <c:pt idx="0">
                  <c:v>Media 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'Conteggio ox M W Y'!$V$38:$V$46</c:f>
                <c:numCache>
                  <c:formatCode>General</c:formatCode>
                  <c:ptCount val="9"/>
                  <c:pt idx="0">
                    <c:v>0.57735026918962573</c:v>
                  </c:pt>
                  <c:pt idx="1">
                    <c:v>1</c:v>
                  </c:pt>
                  <c:pt idx="2">
                    <c:v>4.0414518843273797</c:v>
                  </c:pt>
                  <c:pt idx="3">
                    <c:v>1</c:v>
                  </c:pt>
                  <c:pt idx="5">
                    <c:v>1.5275252316519452</c:v>
                  </c:pt>
                  <c:pt idx="6">
                    <c:v>2.6457513110645907</c:v>
                  </c:pt>
                  <c:pt idx="7">
                    <c:v>0.57735026918962573</c:v>
                  </c:pt>
                  <c:pt idx="8">
                    <c:v>4.0414518843273814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'Conteggio ox M W Y'!$P$38:$P$46</c:f>
              <c:strCache>
                <c:ptCount val="9"/>
                <c:pt idx="0">
                  <c:v>A_T0</c:v>
                </c:pt>
                <c:pt idx="1">
                  <c:v>A_T1</c:v>
                </c:pt>
                <c:pt idx="2">
                  <c:v>A_T2</c:v>
                </c:pt>
                <c:pt idx="3">
                  <c:v>A_T3</c:v>
                </c:pt>
                <c:pt idx="5">
                  <c:v>F_T0</c:v>
                </c:pt>
                <c:pt idx="6">
                  <c:v>F_T1</c:v>
                </c:pt>
                <c:pt idx="7">
                  <c:v>F_T2</c:v>
                </c:pt>
                <c:pt idx="8">
                  <c:v>F_T3</c:v>
                </c:pt>
              </c:strCache>
            </c:strRef>
          </c:cat>
          <c:val>
            <c:numRef>
              <c:f>'Conteggio ox M W Y'!$S$38:$S$46</c:f>
              <c:numCache>
                <c:formatCode>0</c:formatCode>
                <c:ptCount val="9"/>
                <c:pt idx="0">
                  <c:v>9.3333333333333339</c:v>
                </c:pt>
                <c:pt idx="1">
                  <c:v>9</c:v>
                </c:pt>
                <c:pt idx="2">
                  <c:v>8.3333333333333339</c:v>
                </c:pt>
                <c:pt idx="3">
                  <c:v>9</c:v>
                </c:pt>
                <c:pt idx="5">
                  <c:v>6.666666666666667</c:v>
                </c:pt>
                <c:pt idx="6">
                  <c:v>7</c:v>
                </c:pt>
                <c:pt idx="7">
                  <c:v>11.666666666666666</c:v>
                </c:pt>
                <c:pt idx="8">
                  <c:v>9.3333333333333339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93-4820-A93B-BB1D81CD7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942144"/>
        <c:axId val="512942928"/>
      </c:barChart>
      <c:catAx>
        <c:axId val="5129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2928"/>
        <c:crosses val="autoZero"/>
        <c:auto val="1"/>
        <c:lblAlgn val="ctr"/>
        <c:lblOffset val="100"/>
        <c:noMultiLvlLbl val="0"/>
      </c:catAx>
      <c:valAx>
        <c:axId val="51294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media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400">
                <a:solidFill>
                  <a:schemeClr val="tx1"/>
                </a:solidFill>
              </a:rPr>
              <a:t>ATTIVITÁ</a:t>
            </a:r>
            <a:r>
              <a:rPr lang="it-IT" sz="1400" baseline="0">
                <a:solidFill>
                  <a:schemeClr val="tx1"/>
                </a:solidFill>
              </a:rPr>
              <a:t> SPECIFICA GELATINASI (U/mg)</a:t>
            </a:r>
            <a:endParaRPr lang="it-IT" sz="14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'gelatinase sample 200'!$I$112</c:f>
              <c:strCache>
                <c:ptCount val="1"/>
                <c:pt idx="0">
                  <c:v>MEDIA F1, F2, F3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'gelatinase sample 200'!$J$118:$M$118</c:f>
                <c:numCache>
                  <c:formatCode>General</c:formatCode>
                  <c:ptCount val="4"/>
                  <c:pt idx="0">
                    <c:v>2.049162799386418E-2</c:v>
                  </c:pt>
                  <c:pt idx="1">
                    <c:v>5.3738826907152641E-2</c:v>
                  </c:pt>
                  <c:pt idx="2">
                    <c:v>4.1309380245845656E-2</c:v>
                  </c:pt>
                  <c:pt idx="3">
                    <c:v>3.7426135021767185E-2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'gelatinase sample 200'!$J$110:$M$111</c:f>
              <c:multiLvlStrCache>
                <c:ptCount val="4"/>
                <c:lvl>
                  <c:pt idx="0">
                    <c:v>T0</c:v>
                  </c:pt>
                  <c:pt idx="1">
                    <c:v>T1</c:v>
                  </c:pt>
                  <c:pt idx="2">
                    <c:v>T2</c:v>
                  </c:pt>
                  <c:pt idx="3">
                    <c:v>T3</c:v>
                  </c:pt>
                </c:lvl>
                <c:lvl>
                  <c:pt idx="0">
                    <c:v>U/mg</c:v>
                  </c:pt>
                </c:lvl>
              </c:multiLvlStrCache>
            </c:multiLvlStrRef>
          </c:cat>
          <c:val>
            <c:numRef>
              <c:f>'gelatinase sample 200'!$J$112:$M$112</c:f>
              <c:numCache>
                <c:formatCode>0.00</c:formatCode>
                <c:ptCount val="4"/>
                <c:pt idx="0">
                  <c:v>3.0175948706478762E-2</c:v>
                </c:pt>
                <c:pt idx="1">
                  <c:v>8.3990768792826451E-2</c:v>
                </c:pt>
                <c:pt idx="2">
                  <c:v>9.7707109113953194E-2</c:v>
                </c:pt>
                <c:pt idx="3">
                  <c:v>9.1573304053733429E-2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0E-45DC-A3E8-67F7C3C967D5}"/>
            </c:ext>
          </c:extLst>
        </c:ser>
        <c:ser>
          <c:idx val="1"/>
          <c:order val="1"/>
          <c:tx>
            <c:strRef>
              <c:f>'gelatinase sample 200'!$I$113</c:f>
              <c:strCache>
                <c:ptCount val="1"/>
                <c:pt idx="0">
                  <c:v>MEDIA A1, A2, A3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'gelatinase sample 200'!$J$119:$M$119</c:f>
                <c:numCache>
                  <c:formatCode>General</c:formatCode>
                  <c:ptCount val="4"/>
                  <c:pt idx="0">
                    <c:v>1.9276112578015561E-2</c:v>
                  </c:pt>
                  <c:pt idx="1">
                    <c:v>5.4690588397804239E-2</c:v>
                  </c:pt>
                  <c:pt idx="2">
                    <c:v>7.5751997472604193E-2</c:v>
                  </c:pt>
                  <c:pt idx="3">
                    <c:v>6.1457450186489494E-2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'gelatinase sample 200'!$J$110:$M$111</c:f>
              <c:multiLvlStrCache>
                <c:ptCount val="4"/>
                <c:lvl>
                  <c:pt idx="0">
                    <c:v>T0</c:v>
                  </c:pt>
                  <c:pt idx="1">
                    <c:v>T1</c:v>
                  </c:pt>
                  <c:pt idx="2">
                    <c:v>T2</c:v>
                  </c:pt>
                  <c:pt idx="3">
                    <c:v>T3</c:v>
                  </c:pt>
                </c:lvl>
                <c:lvl>
                  <c:pt idx="0">
                    <c:v>U/mg</c:v>
                  </c:pt>
                </c:lvl>
              </c:multiLvlStrCache>
            </c:multiLvlStrRef>
          </c:cat>
          <c:val>
            <c:numRef>
              <c:f>'gelatinase sample 200'!$J$113:$M$113</c:f>
              <c:numCache>
                <c:formatCode>0.00</c:formatCode>
                <c:ptCount val="4"/>
                <c:pt idx="0">
                  <c:v>0.15312315731685</c:v>
                </c:pt>
                <c:pt idx="1">
                  <c:v>6.4784503500674356E-2</c:v>
                </c:pt>
                <c:pt idx="2">
                  <c:v>8.6764536440224208E-2</c:v>
                </c:pt>
                <c:pt idx="3">
                  <c:v>0.14665894010559632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0E-45DC-A3E8-67F7C3C96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251136"/>
        <c:axId val="464249176"/>
      </c:barChart>
      <c:catAx>
        <c:axId val="4642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4249176"/>
        <c:crosses val="autoZero"/>
        <c:auto val="1"/>
        <c:lblAlgn val="ctr"/>
        <c:lblOffset val="100"/>
        <c:noMultiLvlLbl val="0"/>
      </c:catAx>
      <c:valAx>
        <c:axId val="464249176"/>
        <c:scaling>
          <c:orientation val="minMax"/>
          <c:max val="0.22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4251136"/>
        <c:crosses val="autoZero"/>
        <c:crossBetween val="between"/>
        <c:majorUnit val="2.0000000000000004E-2"/>
        <c:minorUnit val="2.0000000000000004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Frisona</a:t>
            </a:r>
            <a:r>
              <a:rPr lang="en-US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1800" b="1" i="0" u="none" strike="noStrike" kern="1200" spc="0" baseline="0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Italiana</a:t>
            </a:r>
            <a:endParaRPr lang="en-US" sz="1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Colore!$H$75:$H$78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Colore!$H$75:$H$78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32.615555555555552</c:v>
                </c:pt>
                <c:pt idx="1">
                  <c:v>32.396666666666661</c:v>
                </c:pt>
                <c:pt idx="2">
                  <c:v>30.714444444444442</c:v>
                </c:pt>
                <c:pt idx="3">
                  <c:v>33.256666666666668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6-4054-BB1F-124EB6BCE01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Colore!$J$75:$J$78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Colore!$J$75:$J$78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16.817777777777778</c:v>
                </c:pt>
                <c:pt idx="1">
                  <c:v>17.248888888888889</c:v>
                </c:pt>
                <c:pt idx="2">
                  <c:v>15.342222222222199</c:v>
                </c:pt>
                <c:pt idx="3">
                  <c:v>16.580000000000002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6-4054-BB1F-124EB6BCE012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Colore!$L$75:$L$78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Colore!$L$75:$L$78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7.2555555555555555</c:v>
                </c:pt>
                <c:pt idx="1">
                  <c:v>7.485555555555556</c:v>
                </c:pt>
                <c:pt idx="2">
                  <c:v>6.152222222222222</c:v>
                </c:pt>
                <c:pt idx="3">
                  <c:v>7.423333333333332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16-4054-BB1F-124EB6BCE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6391680"/>
        <c:axId val="624028040"/>
      </c:barChart>
      <c:catAx>
        <c:axId val="46639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28040"/>
        <c:crosses val="autoZero"/>
        <c:auto val="1"/>
        <c:lblAlgn val="ctr"/>
        <c:lblOffset val="100"/>
        <c:noMultiLvlLbl val="0"/>
      </c:catAx>
      <c:valAx>
        <c:axId val="624028040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639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numero precursori/peptidi</a:t>
            </a:r>
            <a:r>
              <a:rPr lang="it-IT" b="1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bioattivi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Foglio1!$A$34</c:f>
              <c:strCache>
                <c:ptCount val="1"/>
                <c:pt idx="0">
                  <c:v>T0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Foglio1!$B$37</c:f>
                <c:numCache>
                  <c:formatCode>General</c:formatCode>
                  <c:ptCount val="1"/>
                  <c:pt idx="0">
                    <c:v>12.020815280171307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Foglio1!$B$33:$C$33</c:f>
              <c:strCache>
                <c:ptCount val="2"/>
                <c:pt idx="0">
                  <c:v>SATPdb</c:v>
                </c:pt>
                <c:pt idx="1">
                  <c:v>BIOPEP</c:v>
                </c:pt>
              </c:strCache>
            </c:strRef>
          </c:cat>
          <c:val>
            <c:numRef>
              <c:f>Foglio1!$B$34:$C$34</c:f>
              <c:numCache>
                <c:formatCode>General</c:formatCode>
                <c:ptCount val="2"/>
                <c:pt idx="0">
                  <c:v>42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D-4F80-9297-AED485687A76}"/>
            </c:ext>
          </c:extLst>
        </c:ser>
        <c:ser>
          <c:idx val="1"/>
          <c:order val="1"/>
          <c:tx>
            <c:strRef>
              <c:f>Foglio1!$A$35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Foglio1!$C$37</c:f>
                <c:numCache>
                  <c:formatCode>General</c:formatCode>
                  <c:ptCount val="1"/>
                  <c:pt idx="0">
                    <c:v>12.727922061357855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Foglio1!$B$33:$C$33</c:f>
              <c:strCache>
                <c:ptCount val="2"/>
                <c:pt idx="0">
                  <c:v>SATPdb</c:v>
                </c:pt>
                <c:pt idx="1">
                  <c:v>BIOPEP</c:v>
                </c:pt>
              </c:strCache>
            </c:strRef>
          </c:cat>
          <c:val>
            <c:numRef>
              <c:f>Foglio1!$B$35:$C$35</c:f>
              <c:numCache>
                <c:formatCode>General</c:formatCode>
                <c:ptCount val="2"/>
                <c:pt idx="0">
                  <c:v>59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D-4F80-9297-AED485687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0449135"/>
        <c:axId val="370462863"/>
      </c:barChart>
      <c:catAx>
        <c:axId val="370449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0462863"/>
        <c:crosses val="autoZero"/>
        <c:auto val="1"/>
        <c:lblAlgn val="ctr"/>
        <c:lblOffset val="100"/>
        <c:noMultiLvlLbl val="0"/>
      </c:catAx>
      <c:valAx>
        <c:axId val="370462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0449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Black Angus</a:t>
            </a:r>
            <a:endParaRPr lang="en-US" sz="1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'[Dati colore, pH, Acidi Grassi.xlsx]Colore'!$G$91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'[Dati colore, pH, Acidi Grassi.xlsx]Colore'!$H$92:$H$95</c:f>
                <c:numCache>
                  <c:formatCode>General</c:formatCode>
                  <c:ptCount val="4"/>
                  <c:pt idx="0">
                    <c:v>0.87028943674142489</c:v>
                  </c:pt>
                  <c:pt idx="1">
                    <c:v>0.72999999999999665</c:v>
                  </c:pt>
                  <c:pt idx="2">
                    <c:v>1.3469485403571948</c:v>
                  </c:pt>
                  <c:pt idx="3">
                    <c:v>1.9739385333219845</c:v>
                  </c:pt>
                </c:numCache>
              </c:numRef>
            </c:plus>
            <c:minus>
              <c:numRef>
                <c:f>'[Dati colore, pH, Acidi Grassi.xlsx]Colore'!$H$92:$H$95</c:f>
                <c:numCache>
                  <c:formatCode>General</c:formatCode>
                  <c:ptCount val="4"/>
                  <c:pt idx="0">
                    <c:v>0.87028943674142489</c:v>
                  </c:pt>
                  <c:pt idx="1">
                    <c:v>0.72999999999999665</c:v>
                  </c:pt>
                  <c:pt idx="2">
                    <c:v>1.3469485403571948</c:v>
                  </c:pt>
                  <c:pt idx="3">
                    <c:v>1.9739385333219845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'[Dati colore, pH, Acidi Grassi.xlsx]Colore'!$F$92:$F$95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'[Dati colore, pH, Acidi Grassi.xlsx]Colore'!$G$92:$G$95</c:f>
              <c:numCache>
                <c:formatCode>0.00</c:formatCode>
                <c:ptCount val="4"/>
                <c:pt idx="0">
                  <c:v>35.571111111111115</c:v>
                </c:pt>
                <c:pt idx="1">
                  <c:v>34.803333333333335</c:v>
                </c:pt>
                <c:pt idx="2">
                  <c:v>34.054444444444442</c:v>
                </c:pt>
                <c:pt idx="3">
                  <c:v>36.713333333333331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A-40EC-AC8D-168896037F32}"/>
            </c:ext>
          </c:extLst>
        </c:ser>
        <c:ser>
          <c:idx val="1"/>
          <c:order val="1"/>
          <c:tx>
            <c:strRef>
              <c:f>'[Dati colore, pH, Acidi Grassi.xlsx]Colore'!$I$91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BarType val="both"/>
            <c:errValType val="cust"/>
            <c:noEndCap val="0"/>
            <c:plus>
              <c:numRef>
                <c:f>'[Dati colore, pH, Acidi Grassi.xlsx]Colore'!$J$92:$J$95</c:f>
                <c:numCache>
                  <c:formatCode>General</c:formatCode>
                  <c:ptCount val="4"/>
                  <c:pt idx="0">
                    <c:v>0.64705314911356315</c:v>
                  </c:pt>
                  <c:pt idx="1">
                    <c:v>4.3751050781032097</c:v>
                  </c:pt>
                  <c:pt idx="2">
                    <c:v>2.434906645103736</c:v>
                  </c:pt>
                  <c:pt idx="3">
                    <c:v>0.46825127790456711</c:v>
                  </c:pt>
                </c:numCache>
              </c:numRef>
            </c:plus>
            <c:minus>
              <c:numRef>
                <c:f>'[Dati colore, pH, Acidi Grassi.xlsx]Colore'!$J$92:$J$95</c:f>
                <c:numCache>
                  <c:formatCode>General</c:formatCode>
                  <c:ptCount val="4"/>
                  <c:pt idx="0">
                    <c:v>0.64705314911356315</c:v>
                  </c:pt>
                  <c:pt idx="1">
                    <c:v>4.3751050781032097</c:v>
                  </c:pt>
                  <c:pt idx="2">
                    <c:v>2.434906645103736</c:v>
                  </c:pt>
                  <c:pt idx="3">
                    <c:v>0.46825127790456711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'[Dati colore, pH, Acidi Grassi.xlsx]Colore'!$F$92:$F$95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'[Dati colore, pH, Acidi Grassi.xlsx]Colore'!$I$92:$I$95</c:f>
              <c:numCache>
                <c:formatCode>0.00</c:formatCode>
                <c:ptCount val="4"/>
                <c:pt idx="0">
                  <c:v>15.946666666666667</c:v>
                </c:pt>
                <c:pt idx="1">
                  <c:v>14.676666666666664</c:v>
                </c:pt>
                <c:pt idx="2">
                  <c:v>11.214444444444446</c:v>
                </c:pt>
                <c:pt idx="3">
                  <c:v>12.644444444444444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A-40EC-AC8D-168896037F32}"/>
            </c:ext>
          </c:extLst>
        </c:ser>
        <c:ser>
          <c:idx val="2"/>
          <c:order val="2"/>
          <c:tx>
            <c:strRef>
              <c:f>'[Dati colore, pH, Acidi Grassi.xlsx]Colore'!$K$91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'[Dati colore, pH, Acidi Grassi.xlsx]Colore'!$L$92:$L$95</c:f>
                <c:numCache>
                  <c:formatCode>General</c:formatCode>
                  <c:ptCount val="4"/>
                  <c:pt idx="0">
                    <c:v>0.13598747218987686</c:v>
                  </c:pt>
                  <c:pt idx="1">
                    <c:v>0.76486019056498977</c:v>
                  </c:pt>
                  <c:pt idx="2">
                    <c:v>0.14683071633435338</c:v>
                  </c:pt>
                  <c:pt idx="3">
                    <c:v>0.49502338141561425</c:v>
                  </c:pt>
                </c:numCache>
              </c:numRef>
            </c:plus>
            <c:minus>
              <c:numRef>
                <c:f>'[Dati colore, pH, Acidi Grassi.xlsx]Colore'!$L$92:$L$95</c:f>
                <c:numCache>
                  <c:formatCode>General</c:formatCode>
                  <c:ptCount val="4"/>
                  <c:pt idx="0">
                    <c:v>0.13598747218987686</c:v>
                  </c:pt>
                  <c:pt idx="1">
                    <c:v>0.76486019056498977</c:v>
                  </c:pt>
                  <c:pt idx="2">
                    <c:v>0.14683071633435338</c:v>
                  </c:pt>
                  <c:pt idx="3">
                    <c:v>0.49502338141561425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'[Dati colore, pH, Acidi Grassi.xlsx]Colore'!$F$92:$F$95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'[Dati colore, pH, Acidi Grassi.xlsx]Colore'!$K$92:$K$95</c:f>
              <c:numCache>
                <c:formatCode>0.00</c:formatCode>
                <c:ptCount val="4"/>
                <c:pt idx="0">
                  <c:v>7.1677777777777782</c:v>
                </c:pt>
                <c:pt idx="1">
                  <c:v>7.4866666666666655</c:v>
                </c:pt>
                <c:pt idx="2">
                  <c:v>6.6544444444444446</c:v>
                </c:pt>
                <c:pt idx="3">
                  <c:v>6.6077777777777778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4A-40EC-AC8D-168896037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554496"/>
        <c:axId val="470553320"/>
      </c:barChart>
      <c:catAx>
        <c:axId val="47055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3320"/>
        <c:crosses val="autoZero"/>
        <c:auto val="1"/>
        <c:lblAlgn val="ctr"/>
        <c:lblOffset val="100"/>
        <c:noMultiLvlLbl val="0"/>
      </c:catAx>
      <c:valAx>
        <c:axId val="47055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Frisona</a:t>
            </a:r>
            <a:r>
              <a:rPr lang="en-US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1800" b="1" i="0" u="none" strike="noStrike" kern="1200" spc="0" baseline="0" dirty="0" err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Italiana</a:t>
            </a:r>
            <a:endParaRPr lang="en-US" sz="1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'[Dati colore, pH, Acidi Grassi.xlsx]pH'!$H$44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'[Dati colore, pH, Acidi Grassi.xlsx]pH'!$I$45:$I$48</c:f>
                <c:numCache>
                  <c:formatCode>General</c:formatCode>
                  <c:ptCount val="4"/>
                  <c:pt idx="0">
                    <c:v>2.2241935700467386E-2</c:v>
                  </c:pt>
                  <c:pt idx="1">
                    <c:v>8.5699734214546904E-3</c:v>
                  </c:pt>
                  <c:pt idx="2">
                    <c:v>3.3812117047876032E-2</c:v>
                  </c:pt>
                  <c:pt idx="3">
                    <c:v>4.2656682859694352E-2</c:v>
                  </c:pt>
                </c:numCache>
              </c:numRef>
            </c:plus>
            <c:minus>
              <c:numRef>
                <c:f>'[Dati colore, pH, Acidi Grassi.xlsx]pH'!$I$45:$I$48</c:f>
                <c:numCache>
                  <c:formatCode>General</c:formatCode>
                  <c:ptCount val="4"/>
                  <c:pt idx="0">
                    <c:v>2.2241935700467386E-2</c:v>
                  </c:pt>
                  <c:pt idx="1">
                    <c:v>8.5699734214546904E-3</c:v>
                  </c:pt>
                  <c:pt idx="2">
                    <c:v>3.3812117047876032E-2</c:v>
                  </c:pt>
                  <c:pt idx="3">
                    <c:v>4.2656682859694352E-2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'[Dati colore, pH, Acidi Grassi.xlsx]pH'!$G$45:$G$48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'[Dati colore, pH, Acidi Grassi.xlsx]pH'!$H$45:$H$48</c:f>
              <c:numCache>
                <c:formatCode>0.00</c:formatCode>
                <c:ptCount val="4"/>
                <c:pt idx="0">
                  <c:v>5.5034444444444439</c:v>
                </c:pt>
                <c:pt idx="1">
                  <c:v>5.4543333333333335</c:v>
                </c:pt>
                <c:pt idx="2">
                  <c:v>5.5475555555555554</c:v>
                </c:pt>
                <c:pt idx="3">
                  <c:v>5.4965555555555552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2-4C6F-AB83-3C8285B31A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6392072"/>
        <c:axId val="466392856"/>
      </c:barChart>
      <c:catAx>
        <c:axId val="46639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6392856"/>
        <c:crosses val="autoZero"/>
        <c:auto val="1"/>
        <c:lblAlgn val="ctr"/>
        <c:lblOffset val="100"/>
        <c:noMultiLvlLbl val="0"/>
      </c:catAx>
      <c:valAx>
        <c:axId val="466392856"/>
        <c:scaling>
          <c:orientation val="minMax"/>
          <c:max val="6"/>
          <c:min val="4.599999999999999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66392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'[Dati colore, pH, Acidi Grassi.xlsx]pH'!$H$44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85185185185185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E-40C9-B820-FB403A0C6A9C}"/>
                </c:ext>
              </c:extLst>
            </c:dLbl>
            <c:dLbl>
              <c:idx val="2"/>
              <c:layout>
                <c:manualLayout>
                  <c:x val="0"/>
                  <c:y val="-2.77777777777778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9E-40C9-B820-FB403A0C6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'[Dati colore, pH, Acidi Grassi.xlsx]pH'!$I$58:$I$61</c:f>
                <c:numCache>
                  <c:formatCode>General</c:formatCode>
                  <c:ptCount val="4"/>
                  <c:pt idx="0">
                    <c:v>7.78005522212145E-2</c:v>
                  </c:pt>
                  <c:pt idx="1">
                    <c:v>2.9496390237401249E-2</c:v>
                  </c:pt>
                  <c:pt idx="2">
                    <c:v>7.1662015352936023E-2</c:v>
                  </c:pt>
                  <c:pt idx="3">
                    <c:v>4.3835973726981101E-2</c:v>
                  </c:pt>
                </c:numCache>
              </c:numRef>
            </c:plus>
            <c:minus>
              <c:numRef>
                <c:f>'[Dati colore, pH, Acidi Grassi.xlsx]pH'!$I$58:$I$61</c:f>
                <c:numCache>
                  <c:formatCode>General</c:formatCode>
                  <c:ptCount val="4"/>
                  <c:pt idx="0">
                    <c:v>7.78005522212145E-2</c:v>
                  </c:pt>
                  <c:pt idx="1">
                    <c:v>2.9496390237401249E-2</c:v>
                  </c:pt>
                  <c:pt idx="2">
                    <c:v>7.1662015352936023E-2</c:v>
                  </c:pt>
                  <c:pt idx="3">
                    <c:v>4.3835973726981101E-2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'[Dati colore, pH, Acidi Grassi.xlsx]pH'!$G$45:$G$48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'[Dati colore, pH, Acidi Grassi.xlsx]pH'!$H$58:$H$61</c:f>
              <c:numCache>
                <c:formatCode>0.00</c:formatCode>
                <c:ptCount val="4"/>
                <c:pt idx="0">
                  <c:v>5.5755555555555558</c:v>
                </c:pt>
                <c:pt idx="1">
                  <c:v>5.5352222222222229</c:v>
                </c:pt>
                <c:pt idx="2">
                  <c:v>5.5443333333333333</c:v>
                </c:pt>
                <c:pt idx="3">
                  <c:v>5.5651111111111113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9E-40C9-B820-FB403A0C6A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0552928"/>
        <c:axId val="470552536"/>
      </c:barChart>
      <c:catAx>
        <c:axId val="4705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2536"/>
        <c:crosses val="autoZero"/>
        <c:auto val="1"/>
        <c:lblAlgn val="ctr"/>
        <c:lblOffset val="100"/>
        <c:noMultiLvlLbl val="0"/>
      </c:catAx>
      <c:valAx>
        <c:axId val="470552536"/>
        <c:scaling>
          <c:orientation val="minMax"/>
          <c:max val="6"/>
          <c:min val="4.599999999999999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055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Frisona Italiana</a:t>
            </a:r>
            <a:endParaRPr lang="it-IT"/>
          </a:p>
          <a:p>
            <a:pPr>
              <a:defRPr/>
            </a:pPr>
            <a:r>
              <a:rPr lang="it-IT" sz="1200"/>
              <a:t>SFA-MUFA-PUFA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Grafici!$A$6</c:f>
              <c:strCache>
                <c:ptCount val="1"/>
                <c:pt idx="0">
                  <c:v>Acidi grassi Saturi (SFA)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Grafici!$B$10:$E$10</c:f>
                <c:numCache>
                  <c:formatCode>General</c:formatCode>
                  <c:ptCount val="4"/>
                  <c:pt idx="0">
                    <c:v>3.441954848763674</c:v>
                  </c:pt>
                  <c:pt idx="1">
                    <c:v>2.1198149422249681</c:v>
                  </c:pt>
                  <c:pt idx="2">
                    <c:v>2.4333315448534329</c:v>
                  </c:pt>
                  <c:pt idx="3">
                    <c:v>1.7037084958099225</c:v>
                  </c:pt>
                </c:numCache>
              </c:numRef>
            </c:plus>
            <c:minus>
              <c:numRef>
                <c:f>Grafici!$B$10:$E$10</c:f>
                <c:numCache>
                  <c:formatCode>General</c:formatCode>
                  <c:ptCount val="4"/>
                  <c:pt idx="0">
                    <c:v>3.441954848763674</c:v>
                  </c:pt>
                  <c:pt idx="1">
                    <c:v>2.1198149422249681</c:v>
                  </c:pt>
                  <c:pt idx="2">
                    <c:v>2.4333315448534329</c:v>
                  </c:pt>
                  <c:pt idx="3">
                    <c:v>1.7037084958099225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Grafici!$B$5:$E$5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Grafici!$B$6:$E$6</c:f>
              <c:numCache>
                <c:formatCode>0.00</c:formatCode>
                <c:ptCount val="4"/>
                <c:pt idx="0">
                  <c:v>50.315538595839399</c:v>
                </c:pt>
                <c:pt idx="1">
                  <c:v>48.427287141226607</c:v>
                </c:pt>
                <c:pt idx="2">
                  <c:v>50.352021614126492</c:v>
                </c:pt>
                <c:pt idx="3">
                  <c:v>47.02981149172961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0-4DB3-BEB0-3CC9DF2FFE03}"/>
            </c:ext>
          </c:extLst>
        </c:ser>
        <c:ser>
          <c:idx val="1"/>
          <c:order val="1"/>
          <c:tx>
            <c:strRef>
              <c:f>Grafici!$A$7</c:f>
              <c:strCache>
                <c:ptCount val="1"/>
                <c:pt idx="0">
                  <c:v>Acidi grassi monoinsaturi (MUFA)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Grafici!$B$11:$E$11</c:f>
                <c:numCache>
                  <c:formatCode>General</c:formatCode>
                  <c:ptCount val="4"/>
                  <c:pt idx="0">
                    <c:v>1.7362522097153332</c:v>
                  </c:pt>
                  <c:pt idx="1">
                    <c:v>0.4757014689343344</c:v>
                  </c:pt>
                  <c:pt idx="2">
                    <c:v>0.84150272646841218</c:v>
                  </c:pt>
                  <c:pt idx="3">
                    <c:v>0.12605733910630187</c:v>
                  </c:pt>
                </c:numCache>
              </c:numRef>
            </c:plus>
            <c:minus>
              <c:numRef>
                <c:f>Grafici!$B$11:$E$11</c:f>
                <c:numCache>
                  <c:formatCode>General</c:formatCode>
                  <c:ptCount val="4"/>
                  <c:pt idx="0">
                    <c:v>1.7362522097153332</c:v>
                  </c:pt>
                  <c:pt idx="1">
                    <c:v>0.4757014689343344</c:v>
                  </c:pt>
                  <c:pt idx="2">
                    <c:v>0.84150272646841218</c:v>
                  </c:pt>
                  <c:pt idx="3">
                    <c:v>0.12605733910630187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Grafici!$B$5:$E$5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Grafici!$B$7:$E$7</c:f>
              <c:numCache>
                <c:formatCode>0.00</c:formatCode>
                <c:ptCount val="4"/>
                <c:pt idx="0">
                  <c:v>45.050992959033856</c:v>
                </c:pt>
                <c:pt idx="1">
                  <c:v>46.96759398210034</c:v>
                </c:pt>
                <c:pt idx="2">
                  <c:v>45.521185637816011</c:v>
                </c:pt>
                <c:pt idx="3">
                  <c:v>48.687724349420058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10-4DB3-BEB0-3CC9DF2FFE03}"/>
            </c:ext>
          </c:extLst>
        </c:ser>
        <c:ser>
          <c:idx val="2"/>
          <c:order val="2"/>
          <c:tx>
            <c:strRef>
              <c:f>Grafici!$A$8</c:f>
              <c:strCache>
                <c:ptCount val="1"/>
                <c:pt idx="0">
                  <c:v>Acidi grassi polinsaturi (PUFA)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Grafici!$B$12:$E$12</c:f>
                <c:numCache>
                  <c:formatCode>General</c:formatCode>
                  <c:ptCount val="4"/>
                  <c:pt idx="0">
                    <c:v>1.7134990428876078</c:v>
                  </c:pt>
                  <c:pt idx="1">
                    <c:v>2.0522571285774025</c:v>
                  </c:pt>
                  <c:pt idx="2">
                    <c:v>1.651111618006216</c:v>
                  </c:pt>
                  <c:pt idx="3">
                    <c:v>1.7828610100670645</c:v>
                  </c:pt>
                </c:numCache>
              </c:numRef>
            </c:plus>
            <c:minus>
              <c:numRef>
                <c:f>Grafici!$B$12:$E$12</c:f>
                <c:numCache>
                  <c:formatCode>General</c:formatCode>
                  <c:ptCount val="4"/>
                  <c:pt idx="0">
                    <c:v>1.7134990428876078</c:v>
                  </c:pt>
                  <c:pt idx="1">
                    <c:v>2.0522571285774025</c:v>
                  </c:pt>
                  <c:pt idx="2">
                    <c:v>1.651111618006216</c:v>
                  </c:pt>
                  <c:pt idx="3">
                    <c:v>1.7828610100670645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Grafici!$B$5:$E$5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Grafici!$B$8:$E$8</c:f>
              <c:numCache>
                <c:formatCode>0.00</c:formatCode>
                <c:ptCount val="4"/>
                <c:pt idx="0">
                  <c:v>4.6334684732910132</c:v>
                </c:pt>
                <c:pt idx="1">
                  <c:v>4.6051187004129419</c:v>
                </c:pt>
                <c:pt idx="2">
                  <c:v>4.126792942672771</c:v>
                </c:pt>
                <c:pt idx="3">
                  <c:v>4.2824641831326815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10-4DB3-BEB0-3CC9DF2FF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4030000"/>
        <c:axId val="624029216"/>
      </c:barChart>
      <c:catAx>
        <c:axId val="62403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29216"/>
        <c:crosses val="autoZero"/>
        <c:auto val="1"/>
        <c:lblAlgn val="ctr"/>
        <c:lblOffset val="100"/>
        <c:noMultiLvlLbl val="0"/>
      </c:catAx>
      <c:valAx>
        <c:axId val="62402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3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Black</a:t>
            </a:r>
            <a:r>
              <a:rPr lang="it-IT" baseline="0"/>
              <a:t> Angus</a:t>
            </a:r>
          </a:p>
          <a:p>
            <a:pPr>
              <a:defRPr/>
            </a:pPr>
            <a:r>
              <a:rPr lang="it-IT" sz="1200" baseline="0"/>
              <a:t>SFA-MUFA-PUFA</a:t>
            </a:r>
            <a:endParaRPr lang="it-IT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'Grafici 2'!$A$3</c:f>
              <c:strCache>
                <c:ptCount val="1"/>
                <c:pt idx="0">
                  <c:v>Acidi grassi Saturi (SFA)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'Grafici 2'!$B$7:$E$7</c:f>
                <c:numCache>
                  <c:formatCode>General</c:formatCode>
                  <c:ptCount val="4"/>
                  <c:pt idx="0">
                    <c:v>1.1093071671672137</c:v>
                  </c:pt>
                  <c:pt idx="1">
                    <c:v>2.3402098105800664</c:v>
                  </c:pt>
                  <c:pt idx="2">
                    <c:v>2.1485021176465486</c:v>
                  </c:pt>
                  <c:pt idx="3">
                    <c:v>0.98947120176562631</c:v>
                  </c:pt>
                </c:numCache>
              </c:numRef>
            </c:plus>
            <c:minus>
              <c:numRef>
                <c:f>'Grafici 2'!$B$7:$E$7</c:f>
                <c:numCache>
                  <c:formatCode>General</c:formatCode>
                  <c:ptCount val="4"/>
                  <c:pt idx="0">
                    <c:v>1.1093071671672137</c:v>
                  </c:pt>
                  <c:pt idx="1">
                    <c:v>2.3402098105800664</c:v>
                  </c:pt>
                  <c:pt idx="2">
                    <c:v>2.1485021176465486</c:v>
                  </c:pt>
                  <c:pt idx="3">
                    <c:v>0.98947120176562631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'Grafici 2'!$B$2:$E$2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'Grafici 2'!$B$3:$E$3</c:f>
              <c:numCache>
                <c:formatCode>0.00</c:formatCode>
                <c:ptCount val="4"/>
                <c:pt idx="0">
                  <c:v>50.105276583505031</c:v>
                </c:pt>
                <c:pt idx="1">
                  <c:v>51.123731997027306</c:v>
                </c:pt>
                <c:pt idx="2">
                  <c:v>51.175432795022608</c:v>
                </c:pt>
                <c:pt idx="3">
                  <c:v>50.962284041679787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8-494F-8F8D-E1C0BE856DC7}"/>
            </c:ext>
          </c:extLst>
        </c:ser>
        <c:ser>
          <c:idx val="1"/>
          <c:order val="1"/>
          <c:tx>
            <c:strRef>
              <c:f>'Grafici 2'!$A$4</c:f>
              <c:strCache>
                <c:ptCount val="1"/>
                <c:pt idx="0">
                  <c:v>Acidi grassi monoinsaturi (MUFA)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'Grafici 2'!$B$8:$E$8</c:f>
                <c:numCache>
                  <c:formatCode>General</c:formatCode>
                  <c:ptCount val="4"/>
                  <c:pt idx="0">
                    <c:v>0.41056471564490471</c:v>
                  </c:pt>
                  <c:pt idx="1">
                    <c:v>0.15957680788153525</c:v>
                  </c:pt>
                  <c:pt idx="2">
                    <c:v>0.87489232201568923</c:v>
                  </c:pt>
                  <c:pt idx="3">
                    <c:v>1.5238038935290092</c:v>
                  </c:pt>
                </c:numCache>
              </c:numRef>
            </c:plus>
            <c:minus>
              <c:numRef>
                <c:f>'Grafici 2'!$B$8:$E$8</c:f>
                <c:numCache>
                  <c:formatCode>General</c:formatCode>
                  <c:ptCount val="4"/>
                  <c:pt idx="0">
                    <c:v>0.41056471564490471</c:v>
                  </c:pt>
                  <c:pt idx="1">
                    <c:v>0.15957680788153525</c:v>
                  </c:pt>
                  <c:pt idx="2">
                    <c:v>0.87489232201568923</c:v>
                  </c:pt>
                  <c:pt idx="3">
                    <c:v>1.5238038935290092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'Grafici 2'!$B$2:$E$2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'Grafici 2'!$B$4:$E$4</c:f>
              <c:numCache>
                <c:formatCode>0.00</c:formatCode>
                <c:ptCount val="4"/>
                <c:pt idx="0">
                  <c:v>45.530107676433197</c:v>
                </c:pt>
                <c:pt idx="1">
                  <c:v>44.726955661743176</c:v>
                </c:pt>
                <c:pt idx="2">
                  <c:v>45.082641321243607</c:v>
                </c:pt>
                <c:pt idx="3">
                  <c:v>43.971714905285296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8-494F-8F8D-E1C0BE856DC7}"/>
            </c:ext>
          </c:extLst>
        </c:ser>
        <c:ser>
          <c:idx val="2"/>
          <c:order val="2"/>
          <c:tx>
            <c:strRef>
              <c:f>'Grafici 2'!$A$5</c:f>
              <c:strCache>
                <c:ptCount val="1"/>
                <c:pt idx="0">
                  <c:v>Acidi grassi polinsaturi (PUFA)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'Grafici 2'!$B$9:$E$9</c:f>
                <c:numCache>
                  <c:formatCode>General</c:formatCode>
                  <c:ptCount val="4"/>
                  <c:pt idx="0">
                    <c:v>0.88689413639851455</c:v>
                  </c:pt>
                  <c:pt idx="1">
                    <c:v>2.204399907219917</c:v>
                  </c:pt>
                  <c:pt idx="2">
                    <c:v>1.5323596348341775</c:v>
                  </c:pt>
                  <c:pt idx="3">
                    <c:v>1.140382246249257</c:v>
                  </c:pt>
                </c:numCache>
              </c:numRef>
            </c:plus>
            <c:minus>
              <c:numRef>
                <c:f>'Grafici 2'!$B$9:$E$9</c:f>
                <c:numCache>
                  <c:formatCode>General</c:formatCode>
                  <c:ptCount val="4"/>
                  <c:pt idx="0">
                    <c:v>0.88689413639851455</c:v>
                  </c:pt>
                  <c:pt idx="1">
                    <c:v>2.204399907219917</c:v>
                  </c:pt>
                  <c:pt idx="2">
                    <c:v>1.5323596348341775</c:v>
                  </c:pt>
                  <c:pt idx="3">
                    <c:v>1.140382246249257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'Grafici 2'!$B$2:$E$2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'Grafici 2'!$B$5:$E$5</c:f>
              <c:numCache>
                <c:formatCode>0.00</c:formatCode>
                <c:ptCount val="4"/>
                <c:pt idx="0">
                  <c:v>4.3646160801568792</c:v>
                </c:pt>
                <c:pt idx="1">
                  <c:v>4.149312128884584</c:v>
                </c:pt>
                <c:pt idx="2">
                  <c:v>3.7419254841729725</c:v>
                </c:pt>
                <c:pt idx="3">
                  <c:v>5.0660010651496092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E8-494F-8F8D-E1C0BE856D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944496"/>
        <c:axId val="512944104"/>
      </c:barChart>
      <c:catAx>
        <c:axId val="51294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4104"/>
        <c:crosses val="autoZero"/>
        <c:auto val="1"/>
        <c:lblAlgn val="ctr"/>
        <c:lblOffset val="100"/>
        <c:noMultiLvlLbl val="0"/>
      </c:catAx>
      <c:valAx>
        <c:axId val="51294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it-IT" sz="1800" b="1" i="0" u="none" strike="noStrike" kern="1200" spc="0" baseline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Black Angus</a:t>
            </a:r>
          </a:p>
          <a:p>
            <a:pPr algn="ctr" rtl="0">
              <a:defRPr lang="it-IT" sz="1800" b="1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it-IT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ω-3 e ω-6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it-IT" sz="1800" b="1" i="0" u="none" strike="noStrike" kern="1200" spc="0" baseline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omega-3 (ω-3)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1.02</c:v>
                </c:pt>
                <c:pt idx="1">
                  <c:v>0.93</c:v>
                </c:pt>
                <c:pt idx="2">
                  <c:v>0.86</c:v>
                </c:pt>
                <c:pt idx="3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34-417A-B6DA-C90ECDE618A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omega-6 (ω-6)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Foglio1!$A$2:$A$5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3.25</c:v>
                </c:pt>
                <c:pt idx="1">
                  <c:v>3.2</c:v>
                </c:pt>
                <c:pt idx="2">
                  <c:v>3.17</c:v>
                </c:pt>
                <c:pt idx="3">
                  <c:v>3.57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34-417A-B6DA-C90ECDE61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942536"/>
        <c:axId val="512945280"/>
      </c:barChart>
      <c:catAx>
        <c:axId val="51294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5280"/>
        <c:crosses val="autoZero"/>
        <c:auto val="1"/>
        <c:lblAlgn val="ctr"/>
        <c:lblOffset val="100"/>
        <c:noMultiLvlLbl val="0"/>
      </c:catAx>
      <c:valAx>
        <c:axId val="51294528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12942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it-IT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it-IT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Frisona Italiana</a:t>
            </a:r>
          </a:p>
          <a:p>
            <a:pPr algn="ctr" rtl="0">
              <a:defRPr lang="it-IT">
                <a:solidFill>
                  <a:sysClr val="windowText" lastClr="000000">
                    <a:lumMod val="65000"/>
                    <a:lumOff val="3500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it-IT" sz="1800" b="1" i="0" u="none" strike="noStrike" kern="1200" spc="0" baseline="0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ω-3 e ω-6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it-IT"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Grafici!$A$34</c:f>
              <c:strCache>
                <c:ptCount val="1"/>
                <c:pt idx="0">
                  <c:v>omega-3 (ω-3)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Grafici!$B$33:$E$33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Grafici!$B$34:$E$34</c:f>
              <c:numCache>
                <c:formatCode>0.00</c:formatCode>
                <c:ptCount val="4"/>
                <c:pt idx="0">
                  <c:v>0.68104396530309652</c:v>
                </c:pt>
                <c:pt idx="1">
                  <c:v>0.62826609151490664</c:v>
                </c:pt>
                <c:pt idx="2">
                  <c:v>0.5666729757364215</c:v>
                </c:pt>
                <c:pt idx="3">
                  <c:v>0.57638462457890738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3-4FE5-BD92-4855A82C5AC8}"/>
            </c:ext>
          </c:extLst>
        </c:ser>
        <c:ser>
          <c:idx val="1"/>
          <c:order val="1"/>
          <c:tx>
            <c:strRef>
              <c:f>Grafici!$A$35</c:f>
              <c:strCache>
                <c:ptCount val="1"/>
                <c:pt idx="0">
                  <c:v>omega-6 (ω-6)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Grafici!$B$33:$E$33</c:f>
              <c:strCache>
                <c:ptCount val="4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</c:strCache>
            </c:strRef>
          </c:cat>
          <c:val>
            <c:numRef>
              <c:f>Grafici!$B$35:$E$35</c:f>
              <c:numCache>
                <c:formatCode>0.00</c:formatCode>
                <c:ptCount val="4"/>
                <c:pt idx="0">
                  <c:v>3.8653693723960552</c:v>
                </c:pt>
                <c:pt idx="1">
                  <c:v>3.9037088367256367</c:v>
                </c:pt>
                <c:pt idx="2">
                  <c:v>3.4922583293525391</c:v>
                </c:pt>
                <c:pt idx="3">
                  <c:v>3.630918612735957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53-4FE5-BD92-4855A82C5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4030392"/>
        <c:axId val="624030784"/>
      </c:barChart>
      <c:catAx>
        <c:axId val="62403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30784"/>
        <c:crosses val="autoZero"/>
        <c:auto val="1"/>
        <c:lblAlgn val="ctr"/>
        <c:lblOffset val="100"/>
        <c:noMultiLvlLbl val="0"/>
      </c:catAx>
      <c:valAx>
        <c:axId val="624030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2403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899C7-11CE-4A23-9033-E4F5B36AC6BB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BD2E7-28A6-45C6-8F21-BEF7E6DA61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64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70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250CF23-CE41-4377-A8A8-8848F1349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86CCD68-A355-49C1-B291-B7FC5E9693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291BBEB-3333-4D2C-B924-0926A3F11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0268A-7082-4D06-8B67-BED7C962ECD2}" type="slidenum">
              <a:rPr lang="it-IT" altLang="en-US" sz="1200" smtClean="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/>
              <a:t>2</a:t>
            </a:fld>
            <a:endParaRPr lang="it-IT" altLang="en-US" sz="1200"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300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88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79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525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22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BD2E7-28A6-45C6-8F21-BEF7E6DA61F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92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FBC6C70-FA47-A940-A50C-C67A717289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C23CF8-1AD7-2247-A6FC-E1BFE47A7C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0936" y="2847612"/>
            <a:ext cx="6000251" cy="19488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7000" b="1" i="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TITOLO</a:t>
            </a:r>
          </a:p>
          <a:p>
            <a:pPr lvl="0"/>
            <a:r>
              <a:rPr lang="it-IT" dirty="0"/>
              <a:t>COPERTINA</a:t>
            </a:r>
          </a:p>
        </p:txBody>
      </p:sp>
    </p:spTree>
    <p:extLst>
      <p:ext uri="{BB962C8B-B14F-4D97-AF65-F5344CB8AC3E}">
        <p14:creationId xmlns:p14="http://schemas.microsoft.com/office/powerpoint/2010/main" val="289741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7F9712C-6754-FE49-81DD-90F435BE99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592C17-37B0-8742-88FA-EDDC778E4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714" y="2309044"/>
            <a:ext cx="5399087" cy="41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Spazio nome ufficio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DD1B883-6B51-DA40-83B1-F39F4DBAB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3" y="2926761"/>
            <a:ext cx="9887993" cy="68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 b="1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401852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C5251E4-9062-2B43-BDD1-864D47B11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4C11CC75-BF75-C04C-AF9C-8A9641E5F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06" y="3295188"/>
            <a:ext cx="5399087" cy="41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ED92DADB-7C6E-CF4C-A430-1D8AEDF966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705" y="2214933"/>
            <a:ext cx="9887993" cy="914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0" b="1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</p:spTree>
    <p:extLst>
      <p:ext uri="{BB962C8B-B14F-4D97-AF65-F5344CB8AC3E}">
        <p14:creationId xmlns:p14="http://schemas.microsoft.com/office/powerpoint/2010/main" val="428686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8BC0403D-695D-AF42-B8B9-DB8FD7FB7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4ED0EB0A-B9FC-7E41-9626-BBEE324809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454" y="296135"/>
            <a:ext cx="9887993" cy="498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Titolo slide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63F52D83-2B7D-D346-B8F7-96D35222B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54" y="833913"/>
            <a:ext cx="5399087" cy="41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D4E345E-2C45-704B-9D62-A8FC5D85B9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454" y="1581586"/>
            <a:ext cx="5399088" cy="4348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1pPr>
            <a:lvl2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2pPr>
            <a:lvl3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3pPr>
            <a:lvl4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4pPr>
            <a:lvl5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828A6B65-CDA3-944D-A7E6-6457639426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6460" y="1581586"/>
            <a:ext cx="5399088" cy="4348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1pPr>
            <a:lvl2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2pPr>
            <a:lvl3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3pPr>
            <a:lvl4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4pPr>
            <a:lvl5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2203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24A9F51-34CB-064E-AC68-B4B8F6D35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B79CB4B6-283C-1340-83F4-2684D4774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344" y="166688"/>
            <a:ext cx="5810656" cy="60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F3B1DEA7-C641-734F-B7F0-5DA31612A5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454" y="296135"/>
            <a:ext cx="9887993" cy="498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Titolo slide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F18DDAB-75CA-9B49-AE41-107DF9B9C0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54" y="833913"/>
            <a:ext cx="5399087" cy="41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61F5B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E08D8518-43FF-B244-8D9A-EE9008E26E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454" y="1581586"/>
            <a:ext cx="5399088" cy="4348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1pPr>
            <a:lvl2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2pPr>
            <a:lvl3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3pPr>
            <a:lvl4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4pPr>
            <a:lvl5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9396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2E8A24-5A36-1349-BDA0-66D532D46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B3F80617-F293-564C-9563-A2E5BBB828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454" y="166652"/>
            <a:ext cx="5264121" cy="7078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61F5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Titolo slide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ACC6B389-D1E1-DA48-B33E-31A2C58C9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54" y="772098"/>
            <a:ext cx="3977450" cy="4001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61F5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Spazio sottotitolo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2F819C30-5F73-194F-82CC-0F057CFA849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638925" y="1590674"/>
            <a:ext cx="5330825" cy="422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474E1594-BAE2-3D46-8EFF-7BB757C0B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454" y="1581586"/>
            <a:ext cx="5399088" cy="43489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1pPr>
            <a:lvl2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2pPr>
            <a:lvl3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3pPr>
            <a:lvl4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4pPr>
            <a:lvl5pPr>
              <a:defRPr>
                <a:solidFill>
                  <a:srgbClr val="061F5B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405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i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25497D-235D-E14E-B8E4-2D98EC1CB0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0B122D1B-37D7-E74A-8EB8-C6C6801A57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344" y="166688"/>
            <a:ext cx="5810656" cy="603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898FFD2E-5B20-E94F-BB35-3585CB08D8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54597"/>
            <a:ext cx="5865626" cy="1986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39BACBB4-A2D2-C14C-B416-3BCDDE2BCD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900973"/>
            <a:ext cx="5865626" cy="1986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 dirty="0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524B019-623F-0641-AE05-ACD5D5F78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454" y="166652"/>
            <a:ext cx="5264121" cy="7078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061F5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Titolo slide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B1627C0B-9DF6-1246-87FE-7B4C19A8B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54" y="772098"/>
            <a:ext cx="3977450" cy="4001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61F5B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Spazio sottotitolo</a:t>
            </a:r>
          </a:p>
        </p:txBody>
      </p:sp>
    </p:spTree>
    <p:extLst>
      <p:ext uri="{BB962C8B-B14F-4D97-AF65-F5344CB8AC3E}">
        <p14:creationId xmlns:p14="http://schemas.microsoft.com/office/powerpoint/2010/main" val="300475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0E54C-F5E1-6711-A63E-C204A7D1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455C66-3C2E-1BD1-C1DD-7D0E8CA38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3B4096-FDB0-C4B4-9B69-8AFD95C45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FEB07-8F3B-4317-88F4-318F06E8D27B}" type="datetimeFigureOut">
              <a:rPr lang="it-IT" smtClean="0"/>
              <a:t>08/11/2023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FA240-504C-6BE3-A260-27D7752C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A6EE7B-4B3D-FDD4-96F6-02C68E2D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D648-1669-4D48-AEBF-B512C4538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07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4CFB0B-98DA-4487-A60B-3202A16F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B0CF6-2442-4758-BA78-B4A99722270C}" type="datetimeFigureOut">
              <a:rPr lang="en-US"/>
              <a:pPr>
                <a:defRPr/>
              </a:pPr>
              <a:t>11/8/2023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277A01-AFB9-4576-97C5-A01A6602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7F42DC-F102-4819-A075-F8C361E5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103AD-8355-4D13-A3E3-7029DD7EA91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5755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5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451945" y="2432690"/>
            <a:ext cx="8198068" cy="273246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sz="2800" b="0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qualitative  della carne dry </a:t>
            </a:r>
            <a:r>
              <a:rPr lang="it-IT" sz="2800" b="0" dirty="0" err="1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aged</a:t>
            </a:r>
            <a:r>
              <a:rPr lang="it-IT" sz="2800" b="0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bovino </a:t>
            </a:r>
          </a:p>
          <a:p>
            <a:pPr algn="ctr"/>
            <a:endParaRPr lang="it-IT" sz="2000" b="0" dirty="0">
              <a:solidFill>
                <a:srgbClr val="96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800" b="0" dirty="0">
                <a:solidFill>
                  <a:schemeClr val="tx1"/>
                </a:solidFill>
              </a:rPr>
              <a:t>Sara Panseri, Maria Nobile, Giacomo Mosconi, Luigi Danesi, Gabriella Tedeschi, Luca Chiesa</a:t>
            </a:r>
          </a:p>
          <a:p>
            <a:pPr algn="ctr"/>
            <a:r>
              <a:rPr lang="it-IT" sz="1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</a:t>
            </a:r>
            <a:r>
              <a:rPr lang="it-IT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Medicina Veterinaria e Scienze Animali (DIVAS), Università degli Studi di Milano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0FBC2B2-86E5-437B-BD8B-83CE80EF5060}"/>
              </a:ext>
            </a:extLst>
          </p:cNvPr>
          <p:cNvSpPr/>
          <p:nvPr/>
        </p:nvSpPr>
        <p:spPr>
          <a:xfrm>
            <a:off x="3550596" y="6352162"/>
            <a:ext cx="4679004" cy="340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Bologna - 10 Novembre 2023 -</a:t>
            </a:r>
          </a:p>
        </p:txBody>
      </p:sp>
      <p:pic>
        <p:nvPicPr>
          <p:cNvPr id="3074" name="Picture 2" descr="MATURMEAT® TWIN 100+100 KG AL MESE">
            <a:extLst>
              <a:ext uri="{FF2B5EF4-FFF2-40B4-BE49-F238E27FC236}">
                <a16:creationId xmlns:a16="http://schemas.microsoft.com/office/drawing/2014/main" id="{92452951-AC57-49C5-9709-12451374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06" y="1282262"/>
            <a:ext cx="5199433" cy="519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magine 2">
            <a:extLst>
              <a:ext uri="{FF2B5EF4-FFF2-40B4-BE49-F238E27FC236}">
                <a16:creationId xmlns:a16="http://schemas.microsoft.com/office/drawing/2014/main" id="{BE6C80DD-DA66-4DFF-AA64-2AA9AECC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48" y="145738"/>
            <a:ext cx="3839042" cy="7259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E8D663C-D365-4221-A255-53C01D42E31B}"/>
              </a:ext>
            </a:extLst>
          </p:cNvPr>
          <p:cNvSpPr/>
          <p:nvPr/>
        </p:nvSpPr>
        <p:spPr>
          <a:xfrm>
            <a:off x="599090" y="1344589"/>
            <a:ext cx="7903779" cy="7694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carne maturata “Dry </a:t>
            </a:r>
            <a:r>
              <a:rPr lang="it-IT" sz="4400" dirty="0" err="1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aged</a:t>
            </a:r>
            <a:r>
              <a:rPr lang="it-IT" sz="4400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it-IT" sz="4400" dirty="0">
              <a:solidFill>
                <a:srgbClr val="96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33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5CA01-4370-D9E3-6DD9-FB03E4528616}"/>
              </a:ext>
            </a:extLst>
          </p:cNvPr>
          <p:cNvSpPr txBox="1">
            <a:spLocks/>
          </p:cNvSpPr>
          <p:nvPr/>
        </p:nvSpPr>
        <p:spPr>
          <a:xfrm>
            <a:off x="6595278" y="160083"/>
            <a:ext cx="4124417" cy="5213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Campionamento</a:t>
            </a:r>
          </a:p>
        </p:txBody>
      </p:sp>
      <p:pic>
        <p:nvPicPr>
          <p:cNvPr id="3" name="Picture 7" descr="Che carne è l'Angus? - Forma Carni">
            <a:extLst>
              <a:ext uri="{FF2B5EF4-FFF2-40B4-BE49-F238E27FC236}">
                <a16:creationId xmlns:a16="http://schemas.microsoft.com/office/drawing/2014/main" id="{DB7FF6EA-FE92-5978-2320-C29210F55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r="19345"/>
          <a:stretch/>
        </p:blipFill>
        <p:spPr bwMode="auto">
          <a:xfrm>
            <a:off x="0" y="3300243"/>
            <a:ext cx="3910428" cy="35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Frisona Italiana - iFarmers">
            <a:extLst>
              <a:ext uri="{FF2B5EF4-FFF2-40B4-BE49-F238E27FC236}">
                <a16:creationId xmlns:a16="http://schemas.microsoft.com/office/drawing/2014/main" id="{C00D2C06-E989-43FC-CA0B-636849C9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10428" cy="32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E78BC0-65AD-67FE-ACC5-07FFD33A4B47}"/>
              </a:ext>
            </a:extLst>
          </p:cNvPr>
          <p:cNvSpPr txBox="1"/>
          <p:nvPr/>
        </p:nvSpPr>
        <p:spPr>
          <a:xfrm>
            <a:off x="0" y="2884350"/>
            <a:ext cx="170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7D3C21-2E46-F984-EF49-D54B2EC563D7}"/>
              </a:ext>
            </a:extLst>
          </p:cNvPr>
          <p:cNvSpPr txBox="1"/>
          <p:nvPr/>
        </p:nvSpPr>
        <p:spPr>
          <a:xfrm>
            <a:off x="-146566" y="6488667"/>
            <a:ext cx="170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DF04AA-249A-75CD-C419-CD2DE4DA37AD}"/>
              </a:ext>
            </a:extLst>
          </p:cNvPr>
          <p:cNvSpPr txBox="1"/>
          <p:nvPr/>
        </p:nvSpPr>
        <p:spPr>
          <a:xfrm>
            <a:off x="3910428" y="612077"/>
            <a:ext cx="80643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latin typeface="+mj-lt"/>
              </a:rPr>
              <a:t>3 Costate </a:t>
            </a:r>
            <a:r>
              <a:rPr lang="it-IT" dirty="0">
                <a:latin typeface="+mj-lt"/>
              </a:rPr>
              <a:t>per </a:t>
            </a:r>
            <a:r>
              <a:rPr lang="it-IT" b="1" dirty="0">
                <a:latin typeface="+mj-lt"/>
              </a:rPr>
              <a:t>ciascuna razza </a:t>
            </a:r>
            <a:r>
              <a:rPr lang="it-IT" dirty="0">
                <a:latin typeface="+mj-lt"/>
              </a:rPr>
              <a:t>maturate mediante attrezzatura appositamente progettata per la </a:t>
            </a:r>
            <a:r>
              <a:rPr lang="it-IT" b="1" dirty="0">
                <a:latin typeface="+mj-lt"/>
              </a:rPr>
              <a:t>conservazione e trasformazione della carne </a:t>
            </a:r>
            <a:r>
              <a:rPr lang="it-IT" dirty="0">
                <a:latin typeface="+mj-lt"/>
              </a:rPr>
              <a:t>e dotata di tecnologia (dispositivo e </a:t>
            </a:r>
            <a:r>
              <a:rPr lang="it-IT" b="1" dirty="0">
                <a:latin typeface="+mj-lt"/>
              </a:rPr>
              <a:t>metodo</a:t>
            </a:r>
            <a:r>
              <a:rPr lang="it-IT" dirty="0">
                <a:latin typeface="+mj-lt"/>
              </a:rPr>
              <a:t>) brevettati**.</a:t>
            </a:r>
          </a:p>
          <a:p>
            <a:pPr algn="just"/>
            <a:endParaRPr lang="it-IT" dirty="0">
              <a:latin typeface="+mj-lt"/>
            </a:endParaRPr>
          </a:p>
          <a:p>
            <a:pPr algn="just"/>
            <a:r>
              <a:rPr lang="it-IT" dirty="0">
                <a:latin typeface="+mj-lt"/>
              </a:rPr>
              <a:t>Il dispositivo dispone di </a:t>
            </a:r>
            <a:r>
              <a:rPr lang="it-IT" b="1" dirty="0">
                <a:latin typeface="+mj-lt"/>
              </a:rPr>
              <a:t>controllo di temperatura, U.R., ventilazione e un sistema di </a:t>
            </a:r>
            <a:r>
              <a:rPr lang="it-IT" b="1" dirty="0" err="1">
                <a:latin typeface="+mj-lt"/>
              </a:rPr>
              <a:t>pHmetria</a:t>
            </a:r>
            <a:r>
              <a:rPr lang="it-IT" b="1" dirty="0">
                <a:latin typeface="+mj-lt"/>
              </a:rPr>
              <a:t>; </a:t>
            </a:r>
          </a:p>
          <a:p>
            <a:pPr algn="just"/>
            <a:r>
              <a:rPr lang="it-IT" b="1" dirty="0">
                <a:latin typeface="+mj-lt"/>
              </a:rPr>
              <a:t>Algoritmo di gestione microclimatico (metodo) </a:t>
            </a:r>
            <a:r>
              <a:rPr lang="it-IT" dirty="0">
                <a:latin typeface="+mj-lt"/>
              </a:rPr>
              <a:t>che viene memorizzato nella memoria fisica del controllo.</a:t>
            </a:r>
            <a:endParaRPr lang="it-IT" dirty="0">
              <a:highlight>
                <a:srgbClr val="FFFF00"/>
              </a:highlight>
              <a:latin typeface="+mj-lt"/>
            </a:endParaRPr>
          </a:p>
          <a:p>
            <a:pPr algn="just"/>
            <a:endParaRPr lang="it-IT" dirty="0">
              <a:latin typeface="+mj-lt"/>
            </a:endParaRPr>
          </a:p>
          <a:p>
            <a:pPr algn="just"/>
            <a:r>
              <a:rPr lang="it-IT" dirty="0">
                <a:latin typeface="+mj-lt"/>
              </a:rPr>
              <a:t>3 time-points Aging: </a:t>
            </a:r>
          </a:p>
          <a:p>
            <a:pPr algn="just"/>
            <a:endParaRPr lang="it-IT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T0: nessun giorno di maturazione – inizio dry-aging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T1</a:t>
            </a:r>
            <a:r>
              <a:rPr lang="it-IT" dirty="0">
                <a:latin typeface="+mj-lt"/>
              </a:rPr>
              <a:t>: </a:t>
            </a:r>
            <a:r>
              <a:rPr lang="it-IT" b="1" dirty="0">
                <a:latin typeface="+mj-lt"/>
              </a:rPr>
              <a:t>30 giorni </a:t>
            </a:r>
            <a:r>
              <a:rPr lang="it-IT" dirty="0">
                <a:latin typeface="+mj-lt"/>
              </a:rPr>
              <a:t>di maturazione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T2: 45 giorni </a:t>
            </a:r>
            <a:r>
              <a:rPr lang="it-IT" dirty="0">
                <a:latin typeface="+mj-lt"/>
              </a:rPr>
              <a:t>di maturazione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+mj-lt"/>
              </a:rPr>
              <a:t>T3: 60 giorni </a:t>
            </a:r>
            <a:r>
              <a:rPr lang="it-IT" dirty="0">
                <a:latin typeface="+mj-lt"/>
              </a:rPr>
              <a:t>di maturazione</a:t>
            </a:r>
          </a:p>
          <a:p>
            <a:pPr algn="just"/>
            <a:endParaRPr lang="it-IT" dirty="0">
              <a:latin typeface="+mj-lt"/>
            </a:endParaRPr>
          </a:p>
          <a:p>
            <a:pPr algn="just"/>
            <a:r>
              <a:rPr lang="it-IT" dirty="0">
                <a:latin typeface="+mj-lt"/>
              </a:rPr>
              <a:t>24 campioni totali analizzati</a:t>
            </a:r>
          </a:p>
          <a:p>
            <a:pPr algn="just"/>
            <a:endParaRPr lang="it-IT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it-IT" b="1" dirty="0">
                <a:latin typeface="+mj-lt"/>
              </a:rPr>
              <a:t>Frisona</a:t>
            </a:r>
            <a:r>
              <a:rPr lang="it-IT" dirty="0">
                <a:latin typeface="+mj-lt"/>
              </a:rPr>
              <a:t>: filiera del Parmigiano Reggiano</a:t>
            </a:r>
          </a:p>
          <a:p>
            <a:pPr marL="285750" indent="-285750" algn="just">
              <a:buFontTx/>
              <a:buChar char="-"/>
            </a:pPr>
            <a:r>
              <a:rPr lang="it-IT" b="1" dirty="0">
                <a:latin typeface="+mj-lt"/>
              </a:rPr>
              <a:t>Black Angus:</a:t>
            </a:r>
            <a:r>
              <a:rPr lang="it-IT" dirty="0">
                <a:latin typeface="+mj-lt"/>
              </a:rPr>
              <a:t> da carne in SV; origine estera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5528177-82CB-408E-BA81-8EBF80A09484}"/>
              </a:ext>
            </a:extLst>
          </p:cNvPr>
          <p:cNvSpPr/>
          <p:nvPr/>
        </p:nvSpPr>
        <p:spPr>
          <a:xfrm>
            <a:off x="9122976" y="3061133"/>
            <a:ext cx="3024238" cy="3143064"/>
          </a:xfrm>
          <a:prstGeom prst="round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Parametri Dry Aging</a:t>
            </a:r>
          </a:p>
          <a:p>
            <a:pPr algn="ctr"/>
            <a:endParaRPr lang="it-IT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- Temperatura: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1° C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Umidità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Relativa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: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78% 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Velocità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flusso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d’aria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1,8 </a:t>
            </a:r>
            <a:r>
              <a:rPr lang="en-GB" b="1" i="1" dirty="0">
                <a:solidFill>
                  <a:schemeClr val="tx1"/>
                </a:solidFill>
                <a:latin typeface="+mj-lt"/>
              </a:rPr>
              <a:t>m/s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Sistema di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misurazione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pH: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valore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di 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riferimento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+mj-lt"/>
              </a:rPr>
              <a:t>5,6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 </a:t>
            </a:r>
            <a:endParaRPr lang="it-IT" dirty="0">
              <a:solidFill>
                <a:schemeClr val="tx1"/>
              </a:solidFill>
              <a:latin typeface="+mj-lt"/>
            </a:endParaRPr>
          </a:p>
          <a:p>
            <a:pPr algn="ctr"/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E24F6A9-91E1-4D89-BAC1-94A7B7B22BAF}"/>
              </a:ext>
            </a:extLst>
          </p:cNvPr>
          <p:cNvSpPr/>
          <p:nvPr/>
        </p:nvSpPr>
        <p:spPr>
          <a:xfrm>
            <a:off x="4166403" y="641032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+mj-lt"/>
              </a:rPr>
              <a:t>**(brevetto europeo n. EP 2769276B1; brevetto canadese n. CA2852650)</a:t>
            </a:r>
          </a:p>
        </p:txBody>
      </p:sp>
    </p:spTree>
    <p:extLst>
      <p:ext uri="{BB962C8B-B14F-4D97-AF65-F5344CB8AC3E}">
        <p14:creationId xmlns:p14="http://schemas.microsoft.com/office/powerpoint/2010/main" val="96653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4D0702-3E29-BB62-2F65-647FC1D2CFE8}"/>
              </a:ext>
            </a:extLst>
          </p:cNvPr>
          <p:cNvSpPr txBox="1">
            <a:spLocks/>
          </p:cNvSpPr>
          <p:nvPr/>
        </p:nvSpPr>
        <p:spPr>
          <a:xfrm>
            <a:off x="260131" y="23258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Profilo analitico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4BF23-30C7-4382-E679-641F6FD06D75}"/>
              </a:ext>
            </a:extLst>
          </p:cNvPr>
          <p:cNvSpPr txBox="1">
            <a:spLocks/>
          </p:cNvSpPr>
          <p:nvPr/>
        </p:nvSpPr>
        <p:spPr>
          <a:xfrm>
            <a:off x="7883" y="1231702"/>
            <a:ext cx="11858296" cy="5067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>
                <a:latin typeface="+mj-lt"/>
              </a:rPr>
              <a:t>Rilevazione del pH e del colore </a:t>
            </a:r>
            <a:r>
              <a:rPr lang="it-IT" sz="2000" dirty="0">
                <a:latin typeface="+mj-lt"/>
              </a:rPr>
              <a:t>(pH-metro Delta-OHM HD 2105.2; colorimetro Minolta Croma-</a:t>
            </a:r>
            <a:r>
              <a:rPr lang="it-IT" sz="2000" dirty="0" err="1">
                <a:latin typeface="+mj-lt"/>
              </a:rPr>
              <a:t>Meter</a:t>
            </a:r>
            <a:r>
              <a:rPr lang="it-IT" sz="2000" dirty="0">
                <a:latin typeface="+mj-lt"/>
              </a:rPr>
              <a:t> CR-400 con sistema CIE Lab);</a:t>
            </a:r>
          </a:p>
          <a:p>
            <a:r>
              <a:rPr lang="it-IT" sz="2000" b="1" dirty="0">
                <a:latin typeface="+mj-lt"/>
              </a:rPr>
              <a:t>Profilo </a:t>
            </a:r>
            <a:r>
              <a:rPr lang="it-IT" sz="2000" b="1" dirty="0" err="1">
                <a:latin typeface="+mj-lt"/>
              </a:rPr>
              <a:t>acidico</a:t>
            </a:r>
            <a:r>
              <a:rPr lang="it-IT" sz="2000" b="1" dirty="0">
                <a:latin typeface="+mj-lt"/>
              </a:rPr>
              <a:t> della frazione lipidica </a:t>
            </a:r>
            <a:r>
              <a:rPr lang="it-IT" sz="2000" dirty="0">
                <a:latin typeface="+mj-lt"/>
              </a:rPr>
              <a:t>(acidi grassi saturi-SFA, monoinsaturi-MUFA e polinsaturi-PUFA, omega-3 ed omega-6, acidi grassi trans etc. (</a:t>
            </a:r>
            <a:r>
              <a:rPr lang="it-IT" sz="2000" dirty="0" err="1">
                <a:latin typeface="+mj-lt"/>
              </a:rPr>
              <a:t>Bligh</a:t>
            </a:r>
            <a:r>
              <a:rPr lang="it-IT" sz="2000" dirty="0">
                <a:latin typeface="+mj-lt"/>
              </a:rPr>
              <a:t> and Dyer, 1959; </a:t>
            </a:r>
            <a:r>
              <a:rPr lang="it-IT" sz="2000" dirty="0" err="1">
                <a:latin typeface="+mj-lt"/>
              </a:rPr>
              <a:t>Bondia</a:t>
            </a:r>
            <a:r>
              <a:rPr lang="it-IT" sz="2000" dirty="0">
                <a:latin typeface="+mj-lt"/>
              </a:rPr>
              <a:t>-Pons et al., 2007);</a:t>
            </a:r>
          </a:p>
          <a:p>
            <a:r>
              <a:rPr lang="it-IT" sz="2000" dirty="0">
                <a:latin typeface="+mj-lt"/>
              </a:rPr>
              <a:t>Profilo della </a:t>
            </a:r>
            <a:r>
              <a:rPr lang="it-IT" sz="2000" b="1" dirty="0">
                <a:latin typeface="+mj-lt"/>
              </a:rPr>
              <a:t>frazione volatile (aromi)  </a:t>
            </a:r>
            <a:r>
              <a:rPr lang="it-IT" sz="2000" dirty="0">
                <a:latin typeface="+mj-lt"/>
              </a:rPr>
              <a:t>(</a:t>
            </a:r>
            <a:r>
              <a:rPr lang="it-IT" sz="2000" dirty="0" err="1">
                <a:latin typeface="+mj-lt"/>
              </a:rPr>
              <a:t>VOCs</a:t>
            </a:r>
            <a:r>
              <a:rPr lang="it-IT" sz="2000" dirty="0">
                <a:latin typeface="+mj-lt"/>
              </a:rPr>
              <a:t>) (Panseri et al., 2011);</a:t>
            </a:r>
          </a:p>
          <a:p>
            <a:r>
              <a:rPr lang="it-IT" sz="2000" b="1" dirty="0">
                <a:latin typeface="+mj-lt"/>
              </a:rPr>
              <a:t>Valutazione organolettica</a:t>
            </a:r>
            <a:r>
              <a:rPr lang="it-IT" sz="2000" dirty="0">
                <a:latin typeface="+mj-lt"/>
              </a:rPr>
              <a:t> mediante scheda edonistica di </a:t>
            </a:r>
            <a:r>
              <a:rPr lang="it-IT" sz="2000" i="1" dirty="0">
                <a:latin typeface="+mj-lt"/>
              </a:rPr>
              <a:t>consumer test </a:t>
            </a:r>
            <a:r>
              <a:rPr lang="it-IT" sz="2000" dirty="0">
                <a:latin typeface="+mj-lt"/>
              </a:rPr>
              <a:t>(Porretta et al. 2000);</a:t>
            </a:r>
          </a:p>
          <a:p>
            <a:r>
              <a:rPr lang="it-IT" sz="2000" dirty="0">
                <a:latin typeface="+mj-lt"/>
              </a:rPr>
              <a:t>Analisi </a:t>
            </a:r>
            <a:r>
              <a:rPr lang="it-IT" sz="2000" b="1" dirty="0">
                <a:latin typeface="+mj-lt"/>
              </a:rPr>
              <a:t>proteomica/</a:t>
            </a:r>
            <a:r>
              <a:rPr lang="it-IT" sz="2000" b="1" dirty="0" err="1">
                <a:latin typeface="+mj-lt"/>
              </a:rPr>
              <a:t>peptidomica</a:t>
            </a:r>
            <a:r>
              <a:rPr lang="it-IT" sz="2000" b="1" dirty="0">
                <a:latin typeface="+mj-lt"/>
              </a:rPr>
              <a:t> e </a:t>
            </a:r>
            <a:r>
              <a:rPr lang="it-IT" sz="2000" b="1" dirty="0" err="1">
                <a:latin typeface="+mj-lt"/>
              </a:rPr>
              <a:t>metabolomica</a:t>
            </a:r>
            <a:r>
              <a:rPr lang="it-IT" sz="2000" dirty="0">
                <a:latin typeface="+mj-lt"/>
              </a:rPr>
              <a:t>: condotta mediante nano-LC-MS/MS (spettrometria di massa ad alta risoluzione utilizzando Q-</a:t>
            </a:r>
            <a:r>
              <a:rPr lang="it-IT" sz="2000" dirty="0" err="1">
                <a:latin typeface="+mj-lt"/>
              </a:rPr>
              <a:t>Exactive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Orbitrap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Thermo</a:t>
            </a:r>
            <a:r>
              <a:rPr lang="it-IT" sz="2000" dirty="0">
                <a:latin typeface="+mj-lt"/>
              </a:rPr>
              <a:t> Scientific);</a:t>
            </a:r>
          </a:p>
          <a:p>
            <a:r>
              <a:rPr lang="it-IT" sz="2000" dirty="0">
                <a:latin typeface="+mj-lt"/>
              </a:rPr>
              <a:t>Dosaggio dell’attività specifica </a:t>
            </a:r>
            <a:r>
              <a:rPr lang="it-IT" sz="2000" b="1" dirty="0">
                <a:latin typeface="+mj-lt"/>
              </a:rPr>
              <a:t>dell’enzima </a:t>
            </a:r>
            <a:r>
              <a:rPr lang="it-IT" sz="2000" b="1" dirty="0" err="1">
                <a:latin typeface="+mj-lt"/>
              </a:rPr>
              <a:t>Gelatinasi</a:t>
            </a:r>
            <a:r>
              <a:rPr lang="it-IT" sz="2000" b="1" dirty="0">
                <a:latin typeface="+mj-lt"/>
              </a:rPr>
              <a:t>/Collagenasi </a:t>
            </a:r>
            <a:r>
              <a:rPr lang="it-IT" sz="2000" dirty="0">
                <a:latin typeface="+mj-lt"/>
              </a:rPr>
              <a:t>(</a:t>
            </a:r>
            <a:r>
              <a:rPr lang="it-IT" sz="2000" dirty="0" err="1">
                <a:latin typeface="+mj-lt"/>
              </a:rPr>
              <a:t>Manaig</a:t>
            </a:r>
            <a:r>
              <a:rPr lang="it-IT" sz="2000" dirty="0">
                <a:latin typeface="+mj-lt"/>
              </a:rPr>
              <a:t> et al., 2022);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b="1" dirty="0">
                <a:latin typeface="+mj-lt"/>
              </a:rPr>
              <a:t>L’analisi statistica </a:t>
            </a:r>
            <a:r>
              <a:rPr lang="it-IT" sz="2000" dirty="0">
                <a:latin typeface="+mj-lt"/>
              </a:rPr>
              <a:t>è stata effettuata con il software </a:t>
            </a:r>
            <a:r>
              <a:rPr lang="it-IT" sz="2000" dirty="0" err="1">
                <a:latin typeface="+mj-lt"/>
              </a:rPr>
              <a:t>GraphPad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InStat</a:t>
            </a:r>
            <a:r>
              <a:rPr lang="it-IT" sz="2000" dirty="0">
                <a:latin typeface="+mj-lt"/>
              </a:rPr>
              <a:t> (</a:t>
            </a:r>
            <a:r>
              <a:rPr lang="it-IT" sz="2000" dirty="0" err="1">
                <a:latin typeface="+mj-lt"/>
              </a:rPr>
              <a:t>GraphPad</a:t>
            </a:r>
            <a:r>
              <a:rPr lang="it-IT" sz="2000" dirty="0">
                <a:latin typeface="+mj-lt"/>
              </a:rPr>
              <a:t> Software, </a:t>
            </a:r>
            <a:r>
              <a:rPr lang="it-IT" sz="2000" dirty="0" err="1">
                <a:latin typeface="+mj-lt"/>
              </a:rPr>
              <a:t>Inc</a:t>
            </a:r>
            <a:r>
              <a:rPr lang="it-IT" sz="2000" dirty="0">
                <a:latin typeface="+mj-lt"/>
              </a:rPr>
              <a:t> versione 3.10). Per i dati normalmente distribuiti, è stato utilizzato il test One-way ANOVA con post-test, altrimenti il test </a:t>
            </a:r>
            <a:r>
              <a:rPr lang="it-IT" sz="2000" dirty="0" err="1">
                <a:latin typeface="+mj-lt"/>
              </a:rPr>
              <a:t>Kruskal</a:t>
            </a:r>
            <a:r>
              <a:rPr lang="it-IT" sz="2000" dirty="0">
                <a:latin typeface="+mj-lt"/>
              </a:rPr>
              <a:t>-Wallis con post-test; p&lt;0.05.</a:t>
            </a:r>
          </a:p>
        </p:txBody>
      </p:sp>
    </p:spTree>
    <p:extLst>
      <p:ext uri="{BB962C8B-B14F-4D97-AF65-F5344CB8AC3E}">
        <p14:creationId xmlns:p14="http://schemas.microsoft.com/office/powerpoint/2010/main" val="336787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B1B9DD-0C91-4861-A87C-5173EB2D8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r="35152" b="-1"/>
          <a:stretch/>
        </p:blipFill>
        <p:spPr>
          <a:xfrm rot="5400000">
            <a:off x="2948644" y="-1158783"/>
            <a:ext cx="5707971" cy="9928860"/>
          </a:xfrm>
          <a:prstGeom prst="rect">
            <a:avLst/>
          </a:prstGeom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70B94083-38A4-405B-9046-892E233F368A}"/>
              </a:ext>
            </a:extLst>
          </p:cNvPr>
          <p:cNvSpPr txBox="1">
            <a:spLocks/>
          </p:cNvSpPr>
          <p:nvPr/>
        </p:nvSpPr>
        <p:spPr>
          <a:xfrm>
            <a:off x="4821755" y="215180"/>
            <a:ext cx="4124417" cy="5213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244397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592BD9-4053-F67D-9BE8-1687CE81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7" y="386681"/>
            <a:ext cx="5987973" cy="27696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199634-BEA5-20F2-68FB-82CB6108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92" y="442979"/>
            <a:ext cx="5987973" cy="26695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6235F1-C6F3-362A-93B9-F556E7CEA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" y="3259174"/>
            <a:ext cx="6008637" cy="26790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40E96D-3279-F37F-4059-B0FDC63DF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00" y="3270472"/>
            <a:ext cx="6159873" cy="27465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9B5809-2A55-21BD-42F4-DD70EE7E9C29}"/>
              </a:ext>
            </a:extLst>
          </p:cNvPr>
          <p:cNvSpPr txBox="1"/>
          <p:nvPr/>
        </p:nvSpPr>
        <p:spPr>
          <a:xfrm>
            <a:off x="584245" y="2959729"/>
            <a:ext cx="534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Frisona Italiana </a:t>
            </a:r>
            <a:r>
              <a:rPr lang="it-IT" sz="2000" b="1" dirty="0">
                <a:latin typeface="+mj-lt"/>
              </a:rPr>
              <a:t>T0</a:t>
            </a:r>
            <a:r>
              <a:rPr lang="it-IT" sz="2000" dirty="0">
                <a:latin typeface="+mj-lt"/>
              </a:rPr>
              <a:t> (</a:t>
            </a:r>
            <a:r>
              <a:rPr lang="it-IT" sz="2000" b="1" dirty="0">
                <a:solidFill>
                  <a:srgbClr val="B2282F"/>
                </a:solidFill>
                <a:latin typeface="+mj-lt"/>
              </a:rPr>
              <a:t>Zero giorni di maturazione</a:t>
            </a:r>
            <a:r>
              <a:rPr lang="it-IT" sz="2000" dirty="0">
                <a:latin typeface="+mj-lt"/>
              </a:rPr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A03385-60EB-E50F-5D8C-BAC64F9201FE}"/>
              </a:ext>
            </a:extLst>
          </p:cNvPr>
          <p:cNvSpPr txBox="1"/>
          <p:nvPr/>
        </p:nvSpPr>
        <p:spPr>
          <a:xfrm>
            <a:off x="6531060" y="2984376"/>
            <a:ext cx="5894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Frisona Italiana </a:t>
            </a:r>
            <a:r>
              <a:rPr lang="it-IT" sz="2000" b="1" dirty="0">
                <a:latin typeface="+mj-lt"/>
              </a:rPr>
              <a:t>T1</a:t>
            </a:r>
            <a:r>
              <a:rPr lang="it-IT" sz="2000" dirty="0">
                <a:latin typeface="+mj-lt"/>
              </a:rPr>
              <a:t> (30 giorni di maturazione)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0538E4-C0E2-9B74-D3E1-6D6632380C26}"/>
              </a:ext>
            </a:extLst>
          </p:cNvPr>
          <p:cNvSpPr txBox="1"/>
          <p:nvPr/>
        </p:nvSpPr>
        <p:spPr>
          <a:xfrm>
            <a:off x="703511" y="5852254"/>
            <a:ext cx="6241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Frisona Italiana </a:t>
            </a:r>
            <a:r>
              <a:rPr lang="it-IT" sz="2000" b="1" dirty="0">
                <a:latin typeface="+mj-lt"/>
              </a:rPr>
              <a:t>T2</a:t>
            </a:r>
            <a:r>
              <a:rPr lang="it-IT" sz="2000" dirty="0">
                <a:latin typeface="+mj-lt"/>
              </a:rPr>
              <a:t> (45 giorni di maturazione)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16D2A7-D427-61D7-CE6A-D2EC82D99E47}"/>
              </a:ext>
            </a:extLst>
          </p:cNvPr>
          <p:cNvSpPr txBox="1"/>
          <p:nvPr/>
        </p:nvSpPr>
        <p:spPr>
          <a:xfrm>
            <a:off x="6531060" y="5849034"/>
            <a:ext cx="6493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Frisona Italiana </a:t>
            </a:r>
            <a:r>
              <a:rPr lang="it-IT" sz="2000" b="1" dirty="0">
                <a:latin typeface="+mj-lt"/>
              </a:rPr>
              <a:t>T3</a:t>
            </a:r>
            <a:r>
              <a:rPr lang="it-IT" sz="2000" dirty="0">
                <a:latin typeface="+mj-lt"/>
              </a:rPr>
              <a:t> (</a:t>
            </a:r>
            <a:r>
              <a:rPr lang="it-IT" sz="2000" b="1" dirty="0">
                <a:solidFill>
                  <a:srgbClr val="B2282F"/>
                </a:solidFill>
                <a:latin typeface="+mj-lt"/>
              </a:rPr>
              <a:t>60 giorni di maturazione</a:t>
            </a:r>
            <a:r>
              <a:rPr lang="it-IT" sz="2000" dirty="0">
                <a:latin typeface="+mj-lt"/>
              </a:rPr>
              <a:t>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1B43BB-238B-C0DF-AD66-E0901FDDD14E}"/>
              </a:ext>
            </a:extLst>
          </p:cNvPr>
          <p:cNvSpPr txBox="1">
            <a:spLocks/>
          </p:cNvSpPr>
          <p:nvPr/>
        </p:nvSpPr>
        <p:spPr>
          <a:xfrm>
            <a:off x="4862674" y="93017"/>
            <a:ext cx="3724275" cy="804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</a:t>
            </a:r>
          </a:p>
        </p:txBody>
      </p:sp>
    </p:spTree>
    <p:extLst>
      <p:ext uri="{BB962C8B-B14F-4D97-AF65-F5344CB8AC3E}">
        <p14:creationId xmlns:p14="http://schemas.microsoft.com/office/powerpoint/2010/main" val="3706525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BABA41-35F2-BDC1-EF22-3652DE91D71A}"/>
              </a:ext>
            </a:extLst>
          </p:cNvPr>
          <p:cNvSpPr txBox="1"/>
          <p:nvPr/>
        </p:nvSpPr>
        <p:spPr>
          <a:xfrm>
            <a:off x="272648" y="2989984"/>
            <a:ext cx="578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Black Angus </a:t>
            </a:r>
            <a:r>
              <a:rPr lang="it-IT" sz="2000" b="1" dirty="0">
                <a:latin typeface="+mj-lt"/>
              </a:rPr>
              <a:t>T0</a:t>
            </a:r>
            <a:r>
              <a:rPr lang="it-IT" sz="2000" dirty="0">
                <a:latin typeface="+mj-lt"/>
              </a:rPr>
              <a:t> (</a:t>
            </a:r>
            <a:r>
              <a:rPr lang="it-IT" sz="2000" b="1" dirty="0">
                <a:solidFill>
                  <a:srgbClr val="B2282F"/>
                </a:solidFill>
                <a:latin typeface="+mj-lt"/>
              </a:rPr>
              <a:t>Zero giorni di maturazione</a:t>
            </a:r>
            <a:r>
              <a:rPr lang="it-IT" sz="2000" dirty="0">
                <a:latin typeface="+mj-lt"/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2CAEB4-854A-681A-5AE5-45E4A6AB37CE}"/>
              </a:ext>
            </a:extLst>
          </p:cNvPr>
          <p:cNvSpPr txBox="1"/>
          <p:nvPr/>
        </p:nvSpPr>
        <p:spPr>
          <a:xfrm>
            <a:off x="6175320" y="3030075"/>
            <a:ext cx="6025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Black Angus </a:t>
            </a:r>
            <a:r>
              <a:rPr lang="it-IT" sz="2000" b="1" dirty="0">
                <a:latin typeface="+mj-lt"/>
              </a:rPr>
              <a:t>T1</a:t>
            </a:r>
            <a:r>
              <a:rPr lang="it-IT" sz="2000" dirty="0">
                <a:latin typeface="+mj-lt"/>
              </a:rPr>
              <a:t> (30 giorni di maturazione)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08A23E-06B9-F835-B2A8-0E88535F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8" y="538405"/>
            <a:ext cx="5624279" cy="25043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C727DE-3238-9131-5474-3BDBD72E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75" y="569664"/>
            <a:ext cx="5781933" cy="25413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2C6329-E360-6382-03CD-9EE13A775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1" y="3345813"/>
            <a:ext cx="5673242" cy="257048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C6FA6B-6C60-1973-F3F8-49F9DE60A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41" y="3376495"/>
            <a:ext cx="5765378" cy="25704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76C6E6-026A-493E-0FA5-64F6C15DBEE3}"/>
              </a:ext>
            </a:extLst>
          </p:cNvPr>
          <p:cNvSpPr txBox="1">
            <a:spLocks/>
          </p:cNvSpPr>
          <p:nvPr/>
        </p:nvSpPr>
        <p:spPr>
          <a:xfrm>
            <a:off x="4839189" y="107689"/>
            <a:ext cx="2933700" cy="835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C73B7C-6EE7-C807-A312-35662515DCC9}"/>
              </a:ext>
            </a:extLst>
          </p:cNvPr>
          <p:cNvSpPr txBox="1"/>
          <p:nvPr/>
        </p:nvSpPr>
        <p:spPr>
          <a:xfrm>
            <a:off x="-166024" y="5872019"/>
            <a:ext cx="6882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Black Angus </a:t>
            </a:r>
            <a:r>
              <a:rPr lang="it-IT" sz="2000" b="1" dirty="0">
                <a:latin typeface="+mj-lt"/>
              </a:rPr>
              <a:t>T2</a:t>
            </a:r>
            <a:r>
              <a:rPr lang="it-IT" sz="2000" dirty="0">
                <a:latin typeface="+mj-lt"/>
              </a:rPr>
              <a:t> (45 giorni di maturazione)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0C155F-68A4-6A32-D35D-951863FA6C3F}"/>
              </a:ext>
            </a:extLst>
          </p:cNvPr>
          <p:cNvSpPr txBox="1"/>
          <p:nvPr/>
        </p:nvSpPr>
        <p:spPr>
          <a:xfrm>
            <a:off x="6716110" y="5872019"/>
            <a:ext cx="4535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Black Angus </a:t>
            </a:r>
            <a:r>
              <a:rPr lang="it-IT" sz="2000" b="1" dirty="0">
                <a:latin typeface="+mj-lt"/>
              </a:rPr>
              <a:t>T3</a:t>
            </a:r>
            <a:r>
              <a:rPr lang="it-IT" sz="2000" dirty="0">
                <a:latin typeface="+mj-lt"/>
              </a:rPr>
              <a:t> (</a:t>
            </a:r>
            <a:r>
              <a:rPr lang="it-IT" sz="2000" b="1" dirty="0">
                <a:solidFill>
                  <a:srgbClr val="B2282F"/>
                </a:solidFill>
                <a:latin typeface="+mj-lt"/>
              </a:rPr>
              <a:t>60 giorni di maturazione</a:t>
            </a:r>
            <a:r>
              <a:rPr lang="it-IT" sz="20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8789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F953B2-E14D-7D5E-3983-184FC0154586}"/>
              </a:ext>
            </a:extLst>
          </p:cNvPr>
          <p:cNvSpPr txBox="1"/>
          <p:nvPr/>
        </p:nvSpPr>
        <p:spPr>
          <a:xfrm>
            <a:off x="0" y="3255862"/>
            <a:ext cx="36991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Nelle costate di 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Black Angus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, differenze statisticamente significative per la coordinata “L*- 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lucentezza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” (p&lt;0.05) tra i campioni del T2 e del T3 (45 e 60 giorni di maturazione), </a:t>
            </a: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parametro “a* – 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indice del rosso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” (p&lt;0.01) tra i campioni del T0 e del T2 (carne fresca e carne dopo 45 giorni di maturazione); riduzione rispetto al tempo zero. ​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-566790" y="-56093"/>
            <a:ext cx="3584127" cy="852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(CIE   L* a* b*)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3506522" y="644236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AAA2B1E-AC13-8B16-10B1-0FE84152D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6338454"/>
              </p:ext>
            </p:extLst>
          </p:nvPr>
        </p:nvGraphicFramePr>
        <p:xfrm>
          <a:off x="6304918" y="3316338"/>
          <a:ext cx="5683942" cy="2997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D1B40077-9E62-F548-D201-CDD28DA50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347417"/>
              </p:ext>
            </p:extLst>
          </p:nvPr>
        </p:nvGraphicFramePr>
        <p:xfrm>
          <a:off x="6189394" y="361060"/>
          <a:ext cx="5683942" cy="289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Freccia in giù 1">
            <a:extLst>
              <a:ext uri="{FF2B5EF4-FFF2-40B4-BE49-F238E27FC236}">
                <a16:creationId xmlns:a16="http://schemas.microsoft.com/office/drawing/2014/main" id="{D30B62C6-CF8C-4F73-A859-D6C5D901126D}"/>
              </a:ext>
            </a:extLst>
          </p:cNvPr>
          <p:cNvSpPr/>
          <p:nvPr/>
        </p:nvSpPr>
        <p:spPr>
          <a:xfrm rot="10800000">
            <a:off x="3859155" y="880759"/>
            <a:ext cx="515007" cy="756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B79F0868-0BBE-42E8-B54E-9640990FD9B0}"/>
              </a:ext>
            </a:extLst>
          </p:cNvPr>
          <p:cNvSpPr/>
          <p:nvPr/>
        </p:nvSpPr>
        <p:spPr>
          <a:xfrm>
            <a:off x="3871476" y="2081842"/>
            <a:ext cx="515007" cy="756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F46185-34A0-4760-BC9A-3D4DA2411DF4}"/>
              </a:ext>
            </a:extLst>
          </p:cNvPr>
          <p:cNvSpPr txBox="1"/>
          <p:nvPr/>
        </p:nvSpPr>
        <p:spPr>
          <a:xfrm>
            <a:off x="4523282" y="885488"/>
            <a:ext cx="1313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Lucentezza 45 e 60 gg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9631F6-E861-4EF2-A4E2-ED4552B54C5A}"/>
              </a:ext>
            </a:extLst>
          </p:cNvPr>
          <p:cNvSpPr txBox="1"/>
          <p:nvPr/>
        </p:nvSpPr>
        <p:spPr>
          <a:xfrm>
            <a:off x="4560018" y="1888998"/>
            <a:ext cx="1541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Diminuzione parametro rosso (a)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4CDFFB-7CEE-4C57-9218-78F015F095BE}"/>
              </a:ext>
            </a:extLst>
          </p:cNvPr>
          <p:cNvSpPr txBox="1"/>
          <p:nvPr/>
        </p:nvSpPr>
        <p:spPr>
          <a:xfrm>
            <a:off x="4116658" y="4460935"/>
            <a:ext cx="181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Stabilità colore </a:t>
            </a:r>
            <a:r>
              <a:rPr lang="it-IT" sz="2000" dirty="0">
                <a:latin typeface="+mj-lt"/>
              </a:rPr>
              <a:t>fino a t3 (60 gg)</a:t>
            </a:r>
          </a:p>
        </p:txBody>
      </p:sp>
      <p:pic>
        <p:nvPicPr>
          <p:cNvPr id="2050" name="Picture 2" descr="Colorimetro - CNR-ISSMC">
            <a:extLst>
              <a:ext uri="{FF2B5EF4-FFF2-40B4-BE49-F238E27FC236}">
                <a16:creationId xmlns:a16="http://schemas.microsoft.com/office/drawing/2014/main" id="{69A1A660-1126-44A2-BD7B-8182C36F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5" y="717549"/>
            <a:ext cx="2350310" cy="234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9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4534B87-582B-B0B8-6410-30703AC8B1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3521393"/>
              </p:ext>
            </p:extLst>
          </p:nvPr>
        </p:nvGraphicFramePr>
        <p:xfrm>
          <a:off x="5243946" y="207818"/>
          <a:ext cx="5905499" cy="296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5">
            <a:extLst>
              <a:ext uri="{FF2B5EF4-FFF2-40B4-BE49-F238E27FC236}">
                <a16:creationId xmlns:a16="http://schemas.microsoft.com/office/drawing/2014/main" id="{3B1A922B-2389-3015-EAC4-5C694E45A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19312"/>
              </p:ext>
            </p:extLst>
          </p:nvPr>
        </p:nvGraphicFramePr>
        <p:xfrm>
          <a:off x="5243946" y="3158926"/>
          <a:ext cx="5905499" cy="296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F953B2-E14D-7D5E-3983-184FC0154586}"/>
              </a:ext>
            </a:extLst>
          </p:cNvPr>
          <p:cNvSpPr txBox="1"/>
          <p:nvPr/>
        </p:nvSpPr>
        <p:spPr>
          <a:xfrm>
            <a:off x="141829" y="2652580"/>
            <a:ext cx="28251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Frisona:</a:t>
            </a:r>
            <a:r>
              <a:rPr lang="it-IT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</a:p>
          <a:p>
            <a:pPr algn="just"/>
            <a:endParaRPr lang="it-IT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differenza statisticamente significativa (p&lt;0.01) tra il campionamento effettuato al tempo T1 (30 giorni di maturazione) ed al T2 (45 giorni di maturazione)</a:t>
            </a:r>
            <a:endParaRPr lang="it-IT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617598" y="955931"/>
            <a:ext cx="2463967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3506522" y="644236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3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36413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43921" y="0"/>
            <a:ext cx="3360217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Composizione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3506522" y="644236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5D1585-DCA8-845B-6BA5-4866F8FF8A9D}"/>
              </a:ext>
            </a:extLst>
          </p:cNvPr>
          <p:cNvSpPr txBox="1"/>
          <p:nvPr/>
        </p:nvSpPr>
        <p:spPr>
          <a:xfrm>
            <a:off x="95113" y="1487235"/>
            <a:ext cx="3360217" cy="23935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Non sono state riscontrate modificazioni significative, rispetto alla carne al T0 sia in Frisona che Black Angus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La composizione in </a:t>
            </a: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SFA, MUFA e PUFA 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è rimasta costante nei vari intervalli di tempo analizzati. 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8601D4C-1729-DB7A-7850-E775F8303BE2}"/>
              </a:ext>
            </a:extLst>
          </p:cNvPr>
          <p:cNvGraphicFramePr/>
          <p:nvPr/>
        </p:nvGraphicFramePr>
        <p:xfrm>
          <a:off x="4994085" y="311279"/>
          <a:ext cx="5788277" cy="288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C19C55A4-974B-1E8A-403B-108787D318C0}"/>
              </a:ext>
            </a:extLst>
          </p:cNvPr>
          <p:cNvGraphicFramePr/>
          <p:nvPr/>
        </p:nvGraphicFramePr>
        <p:xfrm>
          <a:off x="4994085" y="3192978"/>
          <a:ext cx="5788277" cy="288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631B167-60A5-4561-835E-58DAD85AE228}"/>
              </a:ext>
            </a:extLst>
          </p:cNvPr>
          <p:cNvSpPr/>
          <p:nvPr/>
        </p:nvSpPr>
        <p:spPr>
          <a:xfrm>
            <a:off x="1469239" y="4131813"/>
            <a:ext cx="509577" cy="472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0222621-3122-409E-8F98-CD3B4AF574C0}"/>
              </a:ext>
            </a:extLst>
          </p:cNvPr>
          <p:cNvSpPr/>
          <p:nvPr/>
        </p:nvSpPr>
        <p:spPr>
          <a:xfrm>
            <a:off x="443733" y="4855818"/>
            <a:ext cx="2560591" cy="1242235"/>
          </a:xfrm>
          <a:prstGeom prst="ellipse">
            <a:avLst/>
          </a:prstGeom>
          <a:solidFill>
            <a:srgbClr val="92D05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Stabilità Ossidativa</a:t>
            </a:r>
          </a:p>
        </p:txBody>
      </p:sp>
    </p:spTree>
    <p:extLst>
      <p:ext uri="{BB962C8B-B14F-4D97-AF65-F5344CB8AC3E}">
        <p14:creationId xmlns:p14="http://schemas.microsoft.com/office/powerpoint/2010/main" val="2961800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99729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62836" y="336460"/>
            <a:ext cx="3355885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Composizione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grassi</a:t>
            </a:r>
            <a:endParaRPr lang="en-US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(omega-3 e omega-6)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3506522" y="644236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5870C0-BB6F-EB67-2261-FB383A7742A5}"/>
              </a:ext>
            </a:extLst>
          </p:cNvPr>
          <p:cNvSpPr txBox="1"/>
          <p:nvPr/>
        </p:nvSpPr>
        <p:spPr>
          <a:xfrm>
            <a:off x="224061" y="2495699"/>
            <a:ext cx="3251041" cy="2964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Il processo testato dry-aging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600" b="1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600" b="1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non determina fenomeni alterativi 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dei lipidi nel corso del tempo mantenendo inalterata la qualità dei lipidi.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B673C712-81FE-7120-ACA7-C7FBAAB40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641302"/>
              </p:ext>
            </p:extLst>
          </p:nvPr>
        </p:nvGraphicFramePr>
        <p:xfrm>
          <a:off x="4891202" y="3034562"/>
          <a:ext cx="6152850" cy="293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5F347C6-D37A-D849-81F7-E8C23A79A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676298"/>
              </p:ext>
            </p:extLst>
          </p:nvPr>
        </p:nvGraphicFramePr>
        <p:xfrm>
          <a:off x="4974330" y="206721"/>
          <a:ext cx="5986595" cy="293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483F111-4CAA-44D9-B622-757151B6BDE7}"/>
              </a:ext>
            </a:extLst>
          </p:cNvPr>
          <p:cNvSpPr/>
          <p:nvPr/>
        </p:nvSpPr>
        <p:spPr>
          <a:xfrm>
            <a:off x="1340004" y="3447391"/>
            <a:ext cx="509577" cy="472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955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8467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0" y="-30892"/>
            <a:ext cx="3650237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frazione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volatile (VOCs)</a:t>
            </a:r>
            <a:endParaRPr lang="en-US" sz="2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Chart 5">
            <a:extLst>
              <a:ext uri="{FF2B5EF4-FFF2-40B4-BE49-F238E27FC236}">
                <a16:creationId xmlns:a16="http://schemas.microsoft.com/office/drawing/2014/main" id="{613D9800-9993-C462-3444-FBCF497452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974868"/>
              </p:ext>
            </p:extLst>
          </p:nvPr>
        </p:nvGraphicFramePr>
        <p:xfrm>
          <a:off x="4753914" y="3192690"/>
          <a:ext cx="5719622" cy="304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7">
            <a:extLst>
              <a:ext uri="{FF2B5EF4-FFF2-40B4-BE49-F238E27FC236}">
                <a16:creationId xmlns:a16="http://schemas.microsoft.com/office/drawing/2014/main" id="{44D2B991-6EED-1A7D-041E-4D749F832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350198"/>
              </p:ext>
            </p:extLst>
          </p:nvPr>
        </p:nvGraphicFramePr>
        <p:xfrm>
          <a:off x="4652880" y="148724"/>
          <a:ext cx="5719622" cy="3043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396C232-3DD7-4EC7-88AE-13A863E099DB}"/>
              </a:ext>
            </a:extLst>
          </p:cNvPr>
          <p:cNvSpPr/>
          <p:nvPr/>
        </p:nvSpPr>
        <p:spPr>
          <a:xfrm>
            <a:off x="1034735" y="3642244"/>
            <a:ext cx="525511" cy="652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76EAFDB-D642-4042-9A6C-408628DDED94}"/>
              </a:ext>
            </a:extLst>
          </p:cNvPr>
          <p:cNvSpPr/>
          <p:nvPr/>
        </p:nvSpPr>
        <p:spPr>
          <a:xfrm>
            <a:off x="2108607" y="2065379"/>
            <a:ext cx="1590557" cy="59101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Treshold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0219D2A-A21C-4B58-B260-547D44EBE0DD}"/>
              </a:ext>
            </a:extLst>
          </p:cNvPr>
          <p:cNvGrpSpPr/>
          <p:nvPr/>
        </p:nvGrpSpPr>
        <p:grpSpPr>
          <a:xfrm>
            <a:off x="109826" y="1342416"/>
            <a:ext cx="2375331" cy="2004023"/>
            <a:chOff x="460025" y="2305455"/>
            <a:chExt cx="2375331" cy="2004023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660F7C37-8E7B-4305-B0DB-6B3F6C7E21C1}"/>
                </a:ext>
              </a:extLst>
            </p:cNvPr>
            <p:cNvSpPr/>
            <p:nvPr/>
          </p:nvSpPr>
          <p:spPr>
            <a:xfrm>
              <a:off x="460025" y="2305455"/>
              <a:ext cx="2375331" cy="1242235"/>
            </a:xfrm>
            <a:prstGeom prst="ellipse">
              <a:avLst/>
            </a:prstGeom>
            <a:solidFill>
              <a:srgbClr val="92D050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Flavour</a:t>
              </a:r>
              <a:endPara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A30F5330-CD62-4D35-8130-D5ADCC268E29}"/>
                </a:ext>
              </a:extLst>
            </p:cNvPr>
            <p:cNvSpPr/>
            <p:nvPr/>
          </p:nvSpPr>
          <p:spPr>
            <a:xfrm>
              <a:off x="460025" y="3168657"/>
              <a:ext cx="2375331" cy="1140821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Off-</a:t>
              </a:r>
              <a:r>
                <a:rPr lang="it-IT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flavour</a:t>
              </a:r>
              <a:endPara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650F7BF-3B27-4A7B-9D4E-77CEFA4E7C11}"/>
                </a:ext>
              </a:extLst>
            </p:cNvPr>
            <p:cNvSpPr txBox="1"/>
            <p:nvPr/>
          </p:nvSpPr>
          <p:spPr>
            <a:xfrm>
              <a:off x="1213588" y="3167344"/>
              <a:ext cx="135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VOCS</a:t>
              </a:r>
            </a:p>
          </p:txBody>
        </p:sp>
      </p:grpSp>
      <p:sp>
        <p:nvSpPr>
          <p:cNvPr id="13" name="Ovale 12">
            <a:extLst>
              <a:ext uri="{FF2B5EF4-FFF2-40B4-BE49-F238E27FC236}">
                <a16:creationId xmlns:a16="http://schemas.microsoft.com/office/drawing/2014/main" id="{6E3A2322-3D67-4918-B46D-51560C7C8CFA}"/>
              </a:ext>
            </a:extLst>
          </p:cNvPr>
          <p:cNvSpPr/>
          <p:nvPr/>
        </p:nvSpPr>
        <p:spPr>
          <a:xfrm>
            <a:off x="158753" y="4590585"/>
            <a:ext cx="2375331" cy="1242235"/>
          </a:xfrm>
          <a:prstGeom prst="ellipse">
            <a:avLst/>
          </a:prstGeom>
          <a:solidFill>
            <a:srgbClr val="92D05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Marker di processo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F21376-F535-435E-A826-C4F6F66B814E}"/>
              </a:ext>
            </a:extLst>
          </p:cNvPr>
          <p:cNvSpPr txBox="1"/>
          <p:nvPr/>
        </p:nvSpPr>
        <p:spPr>
          <a:xfrm>
            <a:off x="9648496" y="148724"/>
            <a:ext cx="238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+mj-lt"/>
              </a:rPr>
              <a:t>Acido </a:t>
            </a:r>
            <a:r>
              <a:rPr lang="it-IT" sz="1200" dirty="0" err="1">
                <a:latin typeface="+mj-lt"/>
              </a:rPr>
              <a:t>butanoico</a:t>
            </a:r>
            <a:r>
              <a:rPr lang="it-IT" sz="1200" dirty="0">
                <a:latin typeface="+mj-lt"/>
              </a:rPr>
              <a:t>, acido acetico etanolo, 3-methyl-1-butanolo</a:t>
            </a:r>
          </a:p>
        </p:txBody>
      </p:sp>
    </p:spTree>
    <p:extLst>
      <p:ext uri="{BB962C8B-B14F-4D97-AF65-F5344CB8AC3E}">
        <p14:creationId xmlns:p14="http://schemas.microsoft.com/office/powerpoint/2010/main" val="143648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http://janemacrae.ca/wordpress/wp-content/uploads/2013/04/Curved-Arrow.jpg">
            <a:extLst>
              <a:ext uri="{FF2B5EF4-FFF2-40B4-BE49-F238E27FC236}">
                <a16:creationId xmlns:a16="http://schemas.microsoft.com/office/drawing/2014/main" id="{DABC81B8-A1EA-4706-AD66-D8551651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9907" b="34883"/>
          <a:stretch>
            <a:fillRect/>
          </a:stretch>
        </p:blipFill>
        <p:spPr bwMode="auto">
          <a:xfrm rot="4130686">
            <a:off x="9674894" y="3880671"/>
            <a:ext cx="1627188" cy="11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2" descr="http://janemacrae.ca/wordpress/wp-content/uploads/2013/04/Curved-Arrow.jpg">
            <a:extLst>
              <a:ext uri="{FF2B5EF4-FFF2-40B4-BE49-F238E27FC236}">
                <a16:creationId xmlns:a16="http://schemas.microsoft.com/office/drawing/2014/main" id="{71DB817D-0326-436B-BB9B-B025008E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9907" b="34883"/>
          <a:stretch>
            <a:fillRect/>
          </a:stretch>
        </p:blipFill>
        <p:spPr bwMode="auto">
          <a:xfrm rot="3315350" flipV="1">
            <a:off x="3675073" y="973038"/>
            <a:ext cx="1489054" cy="69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val 4">
            <a:extLst>
              <a:ext uri="{FF2B5EF4-FFF2-40B4-BE49-F238E27FC236}">
                <a16:creationId xmlns:a16="http://schemas.microsoft.com/office/drawing/2014/main" id="{206B8F27-0C0A-44FB-9AED-3AA510D6D6D9}"/>
              </a:ext>
            </a:extLst>
          </p:cNvPr>
          <p:cNvSpPr/>
          <p:nvPr/>
        </p:nvSpPr>
        <p:spPr>
          <a:xfrm>
            <a:off x="3612296" y="2396549"/>
            <a:ext cx="3919414" cy="1899418"/>
          </a:xfrm>
          <a:prstGeom prst="ellipse">
            <a:avLst/>
          </a:prstGeom>
          <a:ln w="127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CeR</a:t>
            </a:r>
          </a:p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  <a:latin typeface="+mj-lt"/>
              </a:rPr>
              <a:t>Centro sperimentale per lo studio e la ricerca di residui negli alimenti di origine animale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656709F1-068F-47F9-8EB8-B97239CB2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929" y="981076"/>
            <a:ext cx="6147880" cy="830997"/>
          </a:xfrm>
          <a:prstGeom prst="rect">
            <a:avLst/>
          </a:prstGeom>
          <a:solidFill>
            <a:schemeClr val="bg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  <a:defRPr sz="1600" b="1">
                <a:solidFill>
                  <a:schemeClr val="dk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it-IT" b="0" dirty="0"/>
              <a:t>              Studio di qualita’ e tipicita’ prodotti di O.A., contrasto frodi – </a:t>
            </a:r>
            <a:r>
              <a:rPr lang="it-IT" dirty="0">
                <a:solidFill>
                  <a:srgbClr val="C00000"/>
                </a:solidFill>
              </a:rPr>
              <a:t>authentication  </a:t>
            </a:r>
          </a:p>
          <a:p>
            <a:pPr marL="0" indent="0" algn="ctr">
              <a:buNone/>
              <a:defRPr/>
            </a:pPr>
            <a:r>
              <a:rPr lang="it-IT" b="0" dirty="0"/>
              <a:t>	(analisi nutrizionale, caratterizzazione, packaging, shelf-life,)</a:t>
            </a: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DB423DB6-65D1-48E4-A7CA-750D6E2D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718" y="5449980"/>
            <a:ext cx="5749632" cy="923925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 sz="1600" b="0">
                <a:solidFill>
                  <a:schemeClr val="dk1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it-IT" sz="1800" dirty="0"/>
              <a:t>      </a:t>
            </a:r>
            <a:r>
              <a:rPr lang="it-IT" sz="1800" b="1" dirty="0">
                <a:solidFill>
                  <a:srgbClr val="C00000"/>
                </a:solidFill>
              </a:rPr>
              <a:t>Analisi di contaminanti emergenti,  </a:t>
            </a:r>
            <a:r>
              <a:rPr lang="it-IT" sz="1800" dirty="0">
                <a:solidFill>
                  <a:schemeClr val="tx1"/>
                </a:solidFill>
              </a:rPr>
              <a:t>POPs </a:t>
            </a:r>
            <a:r>
              <a:rPr lang="it-IT" sz="1800" dirty="0"/>
              <a:t>in alimenti di O.A. convenzionali e biologici (valorizzazione e controllo delle filiere)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823D4EB2-D585-4BB4-9898-5CF97C308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718" y="4751997"/>
            <a:ext cx="5749632" cy="584775"/>
          </a:xfrm>
          <a:prstGeom prst="rect">
            <a:avLst/>
          </a:prstGeom>
          <a:solidFill>
            <a:schemeClr val="lt1"/>
          </a:solidFill>
          <a:ln w="0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 sz="1600" b="0"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it-IT" dirty="0"/>
              <a:t>Valutazione e studio in ambito  di residui di </a:t>
            </a:r>
            <a:r>
              <a:rPr lang="it-IT" b="1" dirty="0">
                <a:solidFill>
                  <a:srgbClr val="C00000"/>
                </a:solidFill>
              </a:rPr>
              <a:t>antibiotici,</a:t>
            </a:r>
            <a:r>
              <a:rPr lang="it-IT" dirty="0"/>
              <a:t> sostanze ad azione anabolizzante utilizzati in allevamento (PNR)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0F824923-421E-4B71-90C6-FCFD9FF7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3393" y="2558760"/>
            <a:ext cx="901700" cy="14795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F88B5F4A-E030-4BCD-A3F2-F79EDDE49CF7}"/>
              </a:ext>
            </a:extLst>
          </p:cNvPr>
          <p:cNvSpPr/>
          <p:nvPr/>
        </p:nvSpPr>
        <p:spPr>
          <a:xfrm>
            <a:off x="1631504" y="204537"/>
            <a:ext cx="8856984" cy="4154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">
            <a:solidFill>
              <a:srgbClr val="C00000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Ambiti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di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Ricerca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laboratorio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Ispezione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degli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Alimenti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di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Origine</a:t>
            </a:r>
            <a:r>
              <a:rPr lang="en-US" sz="2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1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Animale</a:t>
            </a:r>
            <a:endParaRPr lang="en-US" sz="21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30210E6-1D04-4974-AEAD-FA11EAC5F6DE}"/>
              </a:ext>
            </a:extLst>
          </p:cNvPr>
          <p:cNvGrpSpPr/>
          <p:nvPr/>
        </p:nvGrpSpPr>
        <p:grpSpPr>
          <a:xfrm>
            <a:off x="-72819" y="632298"/>
            <a:ext cx="3919413" cy="6225702"/>
            <a:chOff x="1524000" y="1340768"/>
            <a:chExt cx="2895600" cy="4236120"/>
          </a:xfrm>
        </p:grpSpPr>
        <p:pic>
          <p:nvPicPr>
            <p:cNvPr id="1034" name="Picture 10" descr="http://blog.bertihotels.it/wp-content/uploads/2014/07/image20.jpg">
              <a:extLst>
                <a:ext uri="{FF2B5EF4-FFF2-40B4-BE49-F238E27FC236}">
                  <a16:creationId xmlns:a16="http://schemas.microsoft.com/office/drawing/2014/main" id="{F71299DB-58ED-4708-AF12-0BC5EB901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9995" t="7878" b="9136"/>
            <a:stretch/>
          </p:blipFill>
          <p:spPr bwMode="auto">
            <a:xfrm>
              <a:off x="1524003" y="2420888"/>
              <a:ext cx="1039159" cy="1440160"/>
            </a:xfrm>
            <a:prstGeom prst="rect">
              <a:avLst/>
            </a:prstGeom>
            <a:noFill/>
            <a:effectLst>
              <a:softEdge rad="317500"/>
            </a:effectLst>
          </p:spPr>
        </p:pic>
        <p:grpSp>
          <p:nvGrpSpPr>
            <p:cNvPr id="17420" name="Group 13">
              <a:extLst>
                <a:ext uri="{FF2B5EF4-FFF2-40B4-BE49-F238E27FC236}">
                  <a16:creationId xmlns:a16="http://schemas.microsoft.com/office/drawing/2014/main" id="{2AD524C4-595B-4AD1-BC3F-6736FD469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3429000"/>
              <a:ext cx="2895600" cy="2147888"/>
              <a:chOff x="4876800" y="3810000"/>
              <a:chExt cx="4040966" cy="2909168"/>
            </a:xfrm>
          </p:grpSpPr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CAA4134F-7E81-4082-A42D-C7AD8D9C5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029200" y="4572000"/>
                <a:ext cx="3000375" cy="143827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FAFB4E3A-EA60-4F5A-AEE3-9EF1E4B238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05600" y="3810000"/>
                <a:ext cx="2014220" cy="11620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356EBCA7-058A-4D67-BA1E-138A6E4EC6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53000" y="5638800"/>
                <a:ext cx="1495425" cy="10803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D48FA8D0-C6A7-40F2-B0EE-1FAB6AB3E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876800" y="4343851"/>
                <a:ext cx="1304925" cy="98062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Picture 6">
                <a:extLst>
                  <a:ext uri="{FF2B5EF4-FFF2-40B4-BE49-F238E27FC236}">
                    <a16:creationId xmlns:a16="http://schemas.microsoft.com/office/drawing/2014/main" id="{67082BCA-A13B-4602-98CC-D8CAE20F15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239000" y="5562600"/>
                <a:ext cx="1678766" cy="9239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7">
                <a:extLst>
                  <a:ext uri="{FF2B5EF4-FFF2-40B4-BE49-F238E27FC236}">
                    <a16:creationId xmlns:a16="http://schemas.microsoft.com/office/drawing/2014/main" id="{0A504FE5-04A6-4317-A644-7C839DB4A5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14835" b="30676"/>
              <a:stretch>
                <a:fillRect/>
              </a:stretch>
            </p:blipFill>
            <p:spPr bwMode="auto">
              <a:xfrm>
                <a:off x="7467600" y="4648200"/>
                <a:ext cx="1171575" cy="10846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7" name="Picture 9" descr="Image result for bovino">
              <a:extLst>
                <a:ext uri="{FF2B5EF4-FFF2-40B4-BE49-F238E27FC236}">
                  <a16:creationId xmlns:a16="http://schemas.microsoft.com/office/drawing/2014/main" id="{F70E412C-219B-484F-A418-C8DB0984D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51587" y="2492899"/>
              <a:ext cx="1551025" cy="1051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37" name="Picture 22" descr="Risultati immagini per latte">
              <a:extLst>
                <a:ext uri="{FF2B5EF4-FFF2-40B4-BE49-F238E27FC236}">
                  <a16:creationId xmlns:a16="http://schemas.microsoft.com/office/drawing/2014/main" id="{BC111498-9DCD-4E54-8D50-F15B9A5CC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847531" y="1340768"/>
              <a:ext cx="1919769" cy="1080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3D85742C-DB06-45CC-BB07-5886963C39F9}"/>
              </a:ext>
            </a:extLst>
          </p:cNvPr>
          <p:cNvPicPr/>
          <p:nvPr/>
        </p:nvPicPr>
        <p:blipFill rotWithShape="1">
          <a:blip r:embed="rId15"/>
          <a:srcRect l="75096"/>
          <a:stretch/>
        </p:blipFill>
        <p:spPr>
          <a:xfrm>
            <a:off x="8555473" y="2646970"/>
            <a:ext cx="2401888" cy="115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1DF10819-B421-1BD2-5197-D67EA009E1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269564"/>
              </p:ext>
            </p:extLst>
          </p:nvPr>
        </p:nvGraphicFramePr>
        <p:xfrm>
          <a:off x="4756613" y="268508"/>
          <a:ext cx="4866983" cy="290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D0C9898C-7664-C860-00A6-49FA391BA583}"/>
              </a:ext>
            </a:extLst>
          </p:cNvPr>
          <p:cNvCxnSpPr/>
          <p:nvPr/>
        </p:nvCxnSpPr>
        <p:spPr>
          <a:xfrm>
            <a:off x="3506522" y="2137558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C2EB4E8E-5D8B-42FE-BDA9-B29E92AE6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698864"/>
              </p:ext>
            </p:extLst>
          </p:nvPr>
        </p:nvGraphicFramePr>
        <p:xfrm>
          <a:off x="4865944" y="3169226"/>
          <a:ext cx="4866983" cy="290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C4F128-5124-4674-B268-677A677E9952}"/>
              </a:ext>
            </a:extLst>
          </p:cNvPr>
          <p:cNvSpPr txBox="1"/>
          <p:nvPr/>
        </p:nvSpPr>
        <p:spPr>
          <a:xfrm>
            <a:off x="210601" y="2409604"/>
            <a:ext cx="31032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furani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rilevati ed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esteri 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hanno una ripercussione dal punto di vista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aromatico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, visto che la presenza di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2-etil furano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e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2-pentil furano 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è associata a note aromatiche fruttate con sfumature di tostato</a:t>
            </a: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(</a:t>
            </a:r>
            <a:r>
              <a:rPr lang="it-IT" sz="1600" dirty="0" err="1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Ramírez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and Cava 2007)</a:t>
            </a:r>
            <a:endParaRPr lang="it-IT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7C940AA-4451-448F-AB04-8283CB8C71AC}"/>
              </a:ext>
            </a:extLst>
          </p:cNvPr>
          <p:cNvSpPr txBox="1">
            <a:spLocks/>
          </p:cNvSpPr>
          <p:nvPr/>
        </p:nvSpPr>
        <p:spPr>
          <a:xfrm>
            <a:off x="-120041" y="0"/>
            <a:ext cx="3939245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6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frazione</a:t>
            </a:r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</a:p>
          <a:p>
            <a:pPr algn="ctr"/>
            <a:r>
              <a:rPr lang="en-US" sz="26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volatile (VOCs)</a:t>
            </a:r>
            <a:endParaRPr lang="en-US" sz="2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B7EABF8-C6E1-493F-A29C-0951A8D02E1E}"/>
              </a:ext>
            </a:extLst>
          </p:cNvPr>
          <p:cNvSpPr txBox="1"/>
          <p:nvPr/>
        </p:nvSpPr>
        <p:spPr>
          <a:xfrm>
            <a:off x="9842258" y="3028890"/>
            <a:ext cx="181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Note fruttate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82080E3F-EA51-4CDD-AD91-C6611035B6D5}"/>
              </a:ext>
            </a:extLst>
          </p:cNvPr>
          <p:cNvSpPr/>
          <p:nvPr/>
        </p:nvSpPr>
        <p:spPr>
          <a:xfrm rot="10800000">
            <a:off x="11455888" y="2823035"/>
            <a:ext cx="525511" cy="652535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90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F014FB2E-AC13-CD6E-1E24-CE0F9B5D2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506096"/>
              </p:ext>
            </p:extLst>
          </p:nvPr>
        </p:nvGraphicFramePr>
        <p:xfrm>
          <a:off x="4841540" y="980615"/>
          <a:ext cx="6286500" cy="422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5C8FCD-2AAC-3318-CE05-84A648A16854}"/>
              </a:ext>
            </a:extLst>
          </p:cNvPr>
          <p:cNvSpPr txBox="1"/>
          <p:nvPr/>
        </p:nvSpPr>
        <p:spPr>
          <a:xfrm>
            <a:off x="158754" y="2106823"/>
            <a:ext cx="32702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 chetoni rilevati, in particolare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il 2,3-butanedione e 2-butanone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, hanno una relazione positiva con i parametri di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tenerezza e succosità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.</a:t>
            </a: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2-propanone 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(acetone) risulta in relazione con sviluppo </a:t>
            </a:r>
            <a:r>
              <a:rPr lang="it-IT" sz="1600" b="1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note acide.</a:t>
            </a: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(</a:t>
            </a:r>
            <a:r>
              <a:rPr lang="it-IT" sz="1600" dirty="0" err="1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Legako</a:t>
            </a:r>
            <a:r>
              <a:rPr lang="it-IT" sz="1600" dirty="0">
                <a:solidFill>
                  <a:schemeClr val="bg1"/>
                </a:solidFill>
                <a:effectLst/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et al. 2016).</a:t>
            </a:r>
            <a:endParaRPr lang="it-IT" sz="16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31898B5-2DC9-C625-F830-93C0BE5ABD2E}"/>
              </a:ext>
            </a:extLst>
          </p:cNvPr>
          <p:cNvCxnSpPr/>
          <p:nvPr/>
        </p:nvCxnSpPr>
        <p:spPr>
          <a:xfrm>
            <a:off x="3506522" y="2161309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1">
            <a:extLst>
              <a:ext uri="{FF2B5EF4-FFF2-40B4-BE49-F238E27FC236}">
                <a16:creationId xmlns:a16="http://schemas.microsoft.com/office/drawing/2014/main" id="{A2C569C2-3288-4A05-BAF0-E2E67A46F72D}"/>
              </a:ext>
            </a:extLst>
          </p:cNvPr>
          <p:cNvSpPr txBox="1">
            <a:spLocks/>
          </p:cNvSpPr>
          <p:nvPr/>
        </p:nvSpPr>
        <p:spPr>
          <a:xfrm>
            <a:off x="158753" y="267297"/>
            <a:ext cx="3540411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frazione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</a:p>
          <a:p>
            <a:pPr algn="ctr"/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volatile (VOCs)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717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E50406C4-2CD6-3111-A951-B12246FB7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875161"/>
              </p:ext>
            </p:extLst>
          </p:nvPr>
        </p:nvGraphicFramePr>
        <p:xfrm>
          <a:off x="5511695" y="280458"/>
          <a:ext cx="5044663" cy="2981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5A0BCD2-FDFF-513D-995F-2C06A6AF7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03" t="3979" r="1602" b="3511"/>
          <a:stretch/>
        </p:blipFill>
        <p:spPr>
          <a:xfrm>
            <a:off x="5865014" y="3429000"/>
            <a:ext cx="4445324" cy="2712666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00799E5-8DA4-EC2E-C970-7C3B1A7F8274}"/>
              </a:ext>
            </a:extLst>
          </p:cNvPr>
          <p:cNvCxnSpPr/>
          <p:nvPr/>
        </p:nvCxnSpPr>
        <p:spPr>
          <a:xfrm>
            <a:off x="3411520" y="443688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773DB8B-800C-FF7C-553C-3FBF496AF595}"/>
              </a:ext>
            </a:extLst>
          </p:cNvPr>
          <p:cNvSpPr txBox="1"/>
          <p:nvPr/>
        </p:nvSpPr>
        <p:spPr>
          <a:xfrm>
            <a:off x="160317" y="2022181"/>
            <a:ext cx="30908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chemeClr val="bg1"/>
                </a:solidFill>
                <a:latin typeface="+mj-lt"/>
              </a:rPr>
              <a:t>Le aldeidi ramificate </a:t>
            </a:r>
            <a:r>
              <a:rPr lang="it-IT" sz="1600" b="1" dirty="0">
                <a:solidFill>
                  <a:schemeClr val="bg1"/>
                </a:solidFill>
                <a:latin typeface="+mj-lt"/>
              </a:rPr>
              <a:t>2-Metil </a:t>
            </a:r>
            <a:r>
              <a:rPr lang="it-IT" sz="1600" b="1" dirty="0" err="1">
                <a:solidFill>
                  <a:schemeClr val="bg1"/>
                </a:solidFill>
                <a:latin typeface="+mj-lt"/>
              </a:rPr>
              <a:t>butanale</a:t>
            </a:r>
            <a:r>
              <a:rPr lang="it-IT" sz="1600" b="1" dirty="0">
                <a:solidFill>
                  <a:schemeClr val="bg1"/>
                </a:solidFill>
                <a:latin typeface="+mj-lt"/>
              </a:rPr>
              <a:t> e 3-Metil </a:t>
            </a:r>
            <a:r>
              <a:rPr lang="it-IT" sz="1600" b="1" dirty="0" err="1">
                <a:solidFill>
                  <a:schemeClr val="bg1"/>
                </a:solidFill>
                <a:latin typeface="+mj-lt"/>
              </a:rPr>
              <a:t>butanale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 sono correlate allo sviluppo di </a:t>
            </a:r>
            <a:r>
              <a:rPr 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off-</a:t>
            </a:r>
            <a:r>
              <a:rPr lang="it-IT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flavours</a:t>
            </a:r>
            <a:r>
              <a:rPr lang="it-I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r>
              <a:rPr lang="it-IT" sz="16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compatibili con note ossidato rancido. </a:t>
            </a:r>
          </a:p>
          <a:p>
            <a:pPr algn="just"/>
            <a:endParaRPr lang="it-IT" sz="16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it-IT" sz="1600" b="1" dirty="0" err="1">
                <a:solidFill>
                  <a:schemeClr val="bg1"/>
                </a:solidFill>
                <a:latin typeface="+mj-lt"/>
              </a:rPr>
              <a:t>Esanale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 responsabile del </a:t>
            </a:r>
            <a:r>
              <a:rPr lang="it-IT" sz="1600" b="1" i="1" dirty="0" err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nutty</a:t>
            </a:r>
            <a:r>
              <a:rPr lang="it-IT" sz="1600" b="1" i="1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sz="1600" b="1" i="1" dirty="0" err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flavour</a:t>
            </a:r>
            <a:r>
              <a:rPr lang="it-IT" sz="1600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caratteristico delle carni dry-</a:t>
            </a:r>
            <a:r>
              <a:rPr lang="it-IT" sz="1600" dirty="0" err="1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aged</a:t>
            </a:r>
            <a:endParaRPr lang="it-IT" sz="16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endParaRPr lang="it-IT" sz="16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endParaRPr lang="it-IT" sz="1600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endParaRPr lang="it-IT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8ABD759-AD2D-4AD6-A0D0-CB5CA2DE1E02}"/>
              </a:ext>
            </a:extLst>
          </p:cNvPr>
          <p:cNvSpPr txBox="1">
            <a:spLocks/>
          </p:cNvSpPr>
          <p:nvPr/>
        </p:nvSpPr>
        <p:spPr>
          <a:xfrm>
            <a:off x="0" y="147209"/>
            <a:ext cx="3540411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della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frazione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</a:p>
          <a:p>
            <a:pPr algn="ctr"/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volatile (VOCs)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3F2671A2-A573-4FB1-A4BB-98FA4D72C431}"/>
              </a:ext>
            </a:extLst>
          </p:cNvPr>
          <p:cNvSpPr/>
          <p:nvPr/>
        </p:nvSpPr>
        <p:spPr>
          <a:xfrm>
            <a:off x="518094" y="4755956"/>
            <a:ext cx="2375331" cy="1242235"/>
          </a:xfrm>
          <a:prstGeom prst="ellipse">
            <a:avLst/>
          </a:prstGeom>
          <a:solidFill>
            <a:srgbClr val="92D050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Aldeidi Marker di processo </a:t>
            </a:r>
          </a:p>
        </p:txBody>
      </p:sp>
    </p:spTree>
    <p:extLst>
      <p:ext uri="{BB962C8B-B14F-4D97-AF65-F5344CB8AC3E}">
        <p14:creationId xmlns:p14="http://schemas.microsoft.com/office/powerpoint/2010/main" val="230745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1" y="124691"/>
            <a:ext cx="2974427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19697" y="385715"/>
            <a:ext cx="2463967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 err="1">
                <a:solidFill>
                  <a:srgbClr val="FFFFFF"/>
                </a:solidFill>
              </a:rPr>
              <a:t>Analisi</a:t>
            </a:r>
            <a:endParaRPr lang="en-US" sz="2800" b="1" dirty="0">
              <a:solidFill>
                <a:srgbClr val="FFFFFF"/>
              </a:solidFill>
            </a:endParaRPr>
          </a:p>
          <a:p>
            <a:pPr algn="r"/>
            <a:r>
              <a:rPr lang="en-US" sz="2800" b="1" dirty="0" err="1">
                <a:solidFill>
                  <a:srgbClr val="FFFFFF"/>
                </a:solidFill>
              </a:rPr>
              <a:t>Sensoriale</a:t>
            </a:r>
            <a:endParaRPr lang="en-US" sz="2800" b="1" dirty="0">
              <a:solidFill>
                <a:srgbClr val="FFFFFF"/>
              </a:solidFill>
            </a:endParaRPr>
          </a:p>
          <a:p>
            <a:pPr algn="r"/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0-9)</a:t>
            </a:r>
          </a:p>
          <a:p>
            <a:pPr algn="r"/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2500752" y="181469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B7EDEC62-EDFA-6030-F321-F0B17784586B}"/>
              </a:ext>
            </a:extLst>
          </p:cNvPr>
          <p:cNvSpPr txBox="1"/>
          <p:nvPr/>
        </p:nvSpPr>
        <p:spPr>
          <a:xfrm>
            <a:off x="117685" y="2802549"/>
            <a:ext cx="27390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Influenza delle condizioni </a:t>
            </a:r>
            <a:r>
              <a:rPr lang="it-IT" b="1" dirty="0" err="1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pre</a:t>
            </a:r>
            <a:r>
              <a:rPr lang="it-IT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-aging</a:t>
            </a:r>
            <a:r>
              <a:rPr lang="it-IT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/qualità carne</a:t>
            </a:r>
          </a:p>
          <a:p>
            <a:endParaRPr lang="it-IT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 (confezionamento SV Black Angus)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85BE92F-DF5F-496E-8410-7E52F47FC55D}"/>
              </a:ext>
            </a:extLst>
          </p:cNvPr>
          <p:cNvGrpSpPr/>
          <p:nvPr/>
        </p:nvGrpSpPr>
        <p:grpSpPr>
          <a:xfrm>
            <a:off x="3100553" y="1293292"/>
            <a:ext cx="4643975" cy="3867288"/>
            <a:chOff x="3100553" y="1293292"/>
            <a:chExt cx="4643975" cy="386728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F4CDF354-0480-3452-E8EB-F20BB3BC42D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5" t="4001" r="17434"/>
            <a:stretch/>
          </p:blipFill>
          <p:spPr bwMode="auto">
            <a:xfrm>
              <a:off x="3100553" y="1293292"/>
              <a:ext cx="4643975" cy="3783592"/>
            </a:xfrm>
            <a:prstGeom prst="rect">
              <a:avLst/>
            </a:prstGeom>
            <a:noFill/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E6FDCCA-217C-4F3F-A8F7-DDBF029893DD}"/>
                </a:ext>
              </a:extLst>
            </p:cNvPr>
            <p:cNvSpPr/>
            <p:nvPr/>
          </p:nvSpPr>
          <p:spPr>
            <a:xfrm>
              <a:off x="4854982" y="4698125"/>
              <a:ext cx="1135117" cy="462455"/>
            </a:xfrm>
            <a:prstGeom prst="ellipse">
              <a:avLst/>
            </a:prstGeom>
            <a:noFill/>
            <a:ln w="19050">
              <a:solidFill>
                <a:srgbClr val="B2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516AFE18-F312-4DFC-9281-0A27E3E70D99}"/>
                </a:ext>
              </a:extLst>
            </p:cNvPr>
            <p:cNvSpPr/>
            <p:nvPr/>
          </p:nvSpPr>
          <p:spPr>
            <a:xfrm>
              <a:off x="3693029" y="4208950"/>
              <a:ext cx="1135117" cy="462455"/>
            </a:xfrm>
            <a:prstGeom prst="ellipse">
              <a:avLst/>
            </a:prstGeom>
            <a:noFill/>
            <a:ln w="19050">
              <a:solidFill>
                <a:srgbClr val="B2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A33CEE9-7177-454A-A9D8-0DD90280DE00}"/>
              </a:ext>
            </a:extLst>
          </p:cNvPr>
          <p:cNvGrpSpPr/>
          <p:nvPr/>
        </p:nvGrpSpPr>
        <p:grpSpPr>
          <a:xfrm>
            <a:off x="7744528" y="1261762"/>
            <a:ext cx="4427775" cy="3930348"/>
            <a:chOff x="7744528" y="1261762"/>
            <a:chExt cx="4427775" cy="393034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6EA8BA7-9E92-D3DB-46E9-5F82602D1B0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4" t="3963" r="17433" b="1702"/>
            <a:stretch/>
          </p:blipFill>
          <p:spPr bwMode="auto">
            <a:xfrm>
              <a:off x="7744528" y="1261762"/>
              <a:ext cx="4427775" cy="3783592"/>
            </a:xfrm>
            <a:prstGeom prst="rect">
              <a:avLst/>
            </a:prstGeom>
            <a:noFill/>
          </p:spPr>
        </p:pic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7DACAF71-5442-4816-B1CC-3339092B531A}"/>
                </a:ext>
              </a:extLst>
            </p:cNvPr>
            <p:cNvSpPr/>
            <p:nvPr/>
          </p:nvSpPr>
          <p:spPr>
            <a:xfrm>
              <a:off x="9333186" y="4729655"/>
              <a:ext cx="1135117" cy="462455"/>
            </a:xfrm>
            <a:prstGeom prst="ellipse">
              <a:avLst/>
            </a:prstGeom>
            <a:noFill/>
            <a:ln w="19050">
              <a:solidFill>
                <a:srgbClr val="B2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7024940-65A8-4C56-87F6-70FA05EDBD78}"/>
                </a:ext>
              </a:extLst>
            </p:cNvPr>
            <p:cNvSpPr/>
            <p:nvPr/>
          </p:nvSpPr>
          <p:spPr>
            <a:xfrm>
              <a:off x="8198069" y="4235670"/>
              <a:ext cx="1135117" cy="462455"/>
            </a:xfrm>
            <a:prstGeom prst="ellipse">
              <a:avLst/>
            </a:prstGeom>
            <a:noFill/>
            <a:ln w="19050">
              <a:solidFill>
                <a:srgbClr val="B2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4A326571-D931-4152-92EF-8A7FAE0D7FC0}"/>
                </a:ext>
              </a:extLst>
            </p:cNvPr>
            <p:cNvSpPr/>
            <p:nvPr/>
          </p:nvSpPr>
          <p:spPr>
            <a:xfrm>
              <a:off x="7775580" y="3185088"/>
              <a:ext cx="1135117" cy="462455"/>
            </a:xfrm>
            <a:prstGeom prst="ellipse">
              <a:avLst/>
            </a:prstGeom>
            <a:noFill/>
            <a:ln w="19050">
              <a:solidFill>
                <a:srgbClr val="B2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5B62367F-D3FC-467F-8885-FCFD4F2927FC}"/>
              </a:ext>
            </a:extLst>
          </p:cNvPr>
          <p:cNvSpPr txBox="1">
            <a:spLocks/>
          </p:cNvSpPr>
          <p:nvPr/>
        </p:nvSpPr>
        <p:spPr>
          <a:xfrm>
            <a:off x="4130566" y="287652"/>
            <a:ext cx="7598979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test – radar plot descrittori edonistici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AD2B22-BAE9-436C-8BE1-965EB20FD6B2}"/>
              </a:ext>
            </a:extLst>
          </p:cNvPr>
          <p:cNvSpPr txBox="1"/>
          <p:nvPr/>
        </p:nvSpPr>
        <p:spPr>
          <a:xfrm>
            <a:off x="11061860" y="5869936"/>
            <a:ext cx="150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10 </a:t>
            </a:r>
            <a:r>
              <a:rPr lang="it-IT" sz="1400" dirty="0" err="1"/>
              <a:t>panelisti</a:t>
            </a:r>
            <a:endParaRPr lang="it-IT" sz="1400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65F5D4E-A690-4908-91AD-56E16B188910}"/>
              </a:ext>
            </a:extLst>
          </p:cNvPr>
          <p:cNvSpPr/>
          <p:nvPr/>
        </p:nvSpPr>
        <p:spPr>
          <a:xfrm>
            <a:off x="6317515" y="4909295"/>
            <a:ext cx="2499271" cy="67720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Off-</a:t>
            </a:r>
            <a:r>
              <a:rPr lang="it-IT" i="1" dirty="0" err="1">
                <a:solidFill>
                  <a:schemeClr val="tx1"/>
                </a:solidFill>
              </a:rPr>
              <a:t>Flavour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65D5477C-5E10-4B17-B434-44C6E5C38AB9}"/>
              </a:ext>
            </a:extLst>
          </p:cNvPr>
          <p:cNvSpPr/>
          <p:nvPr/>
        </p:nvSpPr>
        <p:spPr>
          <a:xfrm>
            <a:off x="146917" y="4729655"/>
            <a:ext cx="2499271" cy="85684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Corretta gestione carne  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814670C2-6AF4-48D9-A641-1329F9216F42}"/>
              </a:ext>
            </a:extLst>
          </p:cNvPr>
          <p:cNvSpPr txBox="1">
            <a:spLocks/>
          </p:cNvSpPr>
          <p:nvPr/>
        </p:nvSpPr>
        <p:spPr>
          <a:xfrm>
            <a:off x="9258300" y="5421410"/>
            <a:ext cx="2933700" cy="835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D84AC068-E92B-47F2-97A0-E3BAB5A906E4}"/>
              </a:ext>
            </a:extLst>
          </p:cNvPr>
          <p:cNvSpPr txBox="1">
            <a:spLocks/>
          </p:cNvSpPr>
          <p:nvPr/>
        </p:nvSpPr>
        <p:spPr>
          <a:xfrm>
            <a:off x="4205780" y="5409436"/>
            <a:ext cx="3724275" cy="804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</a:t>
            </a:r>
          </a:p>
        </p:txBody>
      </p:sp>
    </p:spTree>
    <p:extLst>
      <p:ext uri="{BB962C8B-B14F-4D97-AF65-F5344CB8AC3E}">
        <p14:creationId xmlns:p14="http://schemas.microsoft.com/office/powerpoint/2010/main" val="3990365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2C0418-6831-B409-0D45-B72F1EEF855F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EB29B73-B5CB-A3D1-4291-4D0902FC92FF}"/>
              </a:ext>
            </a:extLst>
          </p:cNvPr>
          <p:cNvSpPr txBox="1">
            <a:spLocks/>
          </p:cNvSpPr>
          <p:nvPr/>
        </p:nvSpPr>
        <p:spPr>
          <a:xfrm>
            <a:off x="139183" y="124303"/>
            <a:ext cx="2995841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Gradimento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complessivo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0-9)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27D6D08-DA1C-A0D0-81AC-11275D910157}"/>
              </a:ext>
            </a:extLst>
          </p:cNvPr>
          <p:cNvCxnSpPr/>
          <p:nvPr/>
        </p:nvCxnSpPr>
        <p:spPr>
          <a:xfrm>
            <a:off x="3506522" y="644236"/>
            <a:ext cx="0" cy="23312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CBB2F9-601A-1614-E24B-B0D4D5C77822}"/>
              </a:ext>
            </a:extLst>
          </p:cNvPr>
          <p:cNvSpPr txBox="1"/>
          <p:nvPr/>
        </p:nvSpPr>
        <p:spPr>
          <a:xfrm>
            <a:off x="193471" y="2766300"/>
            <a:ext cx="31204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Frisona:</a:t>
            </a:r>
          </a:p>
          <a:p>
            <a:pPr algn="just"/>
            <a:endParaRPr lang="it-IT" sz="1600" dirty="0">
              <a:solidFill>
                <a:schemeClr val="bg1"/>
              </a:solidFill>
              <a:latin typeface="+mj-lt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Processo di maturazione in Dry-aging comporti un </a:t>
            </a:r>
            <a:r>
              <a:rPr lang="it-IT" sz="1600" b="1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miglioramento dell’accettabilità del prodotto </a:t>
            </a:r>
            <a:r>
              <a:rPr lang="it-IT" sz="1600" dirty="0">
                <a:solidFill>
                  <a:schemeClr val="bg1"/>
                </a:solidFill>
                <a:latin typeface="+mj-lt"/>
                <a:ea typeface="Yu Gothic Light" panose="020B0300000000000000" pitchFamily="34" charset="-128"/>
                <a:cs typeface="Calibri" panose="020F0502020204030204" pitchFamily="34" charset="0"/>
              </a:rPr>
              <a:t>conferendogli quindi un valore aggiunto percepibile da parte del consumatore.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08EE05D3-C16A-4933-D455-B184C0328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615020"/>
              </p:ext>
            </p:extLst>
          </p:nvPr>
        </p:nvGraphicFramePr>
        <p:xfrm>
          <a:off x="5181744" y="218127"/>
          <a:ext cx="5802932" cy="295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537FABDD-A9E8-04C7-4A9C-076DAE462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0015531"/>
              </p:ext>
            </p:extLst>
          </p:nvPr>
        </p:nvGraphicFramePr>
        <p:xfrm>
          <a:off x="5181744" y="3104018"/>
          <a:ext cx="5802932" cy="295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02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DAEEA01-873B-4E78-B303-A18DD97C3C15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A2FFBFD-6997-484B-996D-F03925BF7B66}"/>
              </a:ext>
            </a:extLst>
          </p:cNvPr>
          <p:cNvSpPr txBox="1">
            <a:spLocks/>
          </p:cNvSpPr>
          <p:nvPr/>
        </p:nvSpPr>
        <p:spPr>
          <a:xfrm>
            <a:off x="-111867" y="-209520"/>
            <a:ext cx="3747010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proteomico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e </a:t>
            </a:r>
          </a:p>
          <a:p>
            <a:pPr algn="ctr"/>
            <a:r>
              <a:rPr lang="en-US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peptidomico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B1A9364-5E93-4703-8ABA-183A8BA2CA96}"/>
              </a:ext>
            </a:extLst>
          </p:cNvPr>
          <p:cNvSpPr/>
          <p:nvPr/>
        </p:nvSpPr>
        <p:spPr>
          <a:xfrm>
            <a:off x="3750788" y="150362"/>
            <a:ext cx="8292055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Approccio proteomico </a:t>
            </a:r>
            <a:r>
              <a:rPr lang="it-I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shotgun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(senza passaggi di frazionamento delle proteine estratte prima della analisi mediante spettrometria di massa).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CA6F95A-3ECE-4FB4-A7FA-7D3C4D33C50B}"/>
              </a:ext>
            </a:extLst>
          </p:cNvPr>
          <p:cNvSpPr/>
          <p:nvPr/>
        </p:nvSpPr>
        <p:spPr>
          <a:xfrm>
            <a:off x="-144456" y="1263889"/>
            <a:ext cx="3582954" cy="1661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- Ossidazione di metionina 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(M), </a:t>
            </a:r>
            <a:r>
              <a:rPr lang="it-IT" sz="1600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triptofano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(W) e </a:t>
            </a:r>
            <a:r>
              <a:rPr lang="it-IT" sz="1600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tirosina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(Y) 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- </a:t>
            </a:r>
            <a:r>
              <a:rPr lang="it-IT" sz="1600" dirty="0" err="1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Diossidazione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della metionina (M) 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- Idrossilazione della prolina (P) 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- </a:t>
            </a:r>
            <a:r>
              <a:rPr lang="it-IT" sz="1600" dirty="0" err="1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Deamidazione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di asparagine (N) e glutammina (Q) </a:t>
            </a:r>
            <a:endParaRPr lang="it-IT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691BAC-32E7-4EAA-B43D-B868B0DF4495}"/>
              </a:ext>
            </a:extLst>
          </p:cNvPr>
          <p:cNvSpPr txBox="1"/>
          <p:nvPr/>
        </p:nvSpPr>
        <p:spPr>
          <a:xfrm>
            <a:off x="66238" y="5136546"/>
            <a:ext cx="353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sistema di maturazione adottato, anche in presenza di carni già confezionate sottovuoto, non comporta danneggiamento ossidativo alle carni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54EC767-B17D-4E03-B9BE-5D93989A9608}"/>
              </a:ext>
            </a:extLst>
          </p:cNvPr>
          <p:cNvSpPr/>
          <p:nvPr/>
        </p:nvSpPr>
        <p:spPr>
          <a:xfrm>
            <a:off x="129898" y="3227603"/>
            <a:ext cx="3161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+mj-lt"/>
              </a:rPr>
              <a:t>non sono emerse differenze significative né durante i giorni di maturazione né tra le razze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F5359CC-2835-49D3-98B5-A4319FAD1225}"/>
              </a:ext>
            </a:extLst>
          </p:cNvPr>
          <p:cNvSpPr/>
          <p:nvPr/>
        </p:nvSpPr>
        <p:spPr>
          <a:xfrm>
            <a:off x="6193276" y="52904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importanti modificazioni di stress ossidativo a carico delle proteine che giocano un ruolo nutrizionale importante nella dieta</a:t>
            </a:r>
            <a:endParaRPr lang="it-IT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E65CCD9D-75E7-4743-B2F5-49593BDCA6F3}"/>
              </a:ext>
            </a:extLst>
          </p:cNvPr>
          <p:cNvSpPr/>
          <p:nvPr/>
        </p:nvSpPr>
        <p:spPr>
          <a:xfrm>
            <a:off x="1321129" y="4298080"/>
            <a:ext cx="700391" cy="6524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5717C79D-7F73-99CE-B75D-CD77FF7E0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842143"/>
              </p:ext>
            </p:extLst>
          </p:nvPr>
        </p:nvGraphicFramePr>
        <p:xfrm>
          <a:off x="4064463" y="3067702"/>
          <a:ext cx="5071353" cy="288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uppo 14">
            <a:extLst>
              <a:ext uri="{FF2B5EF4-FFF2-40B4-BE49-F238E27FC236}">
                <a16:creationId xmlns:a16="http://schemas.microsoft.com/office/drawing/2014/main" id="{3F6EA197-BF82-464B-92F8-3FA217104F30}"/>
              </a:ext>
            </a:extLst>
          </p:cNvPr>
          <p:cNvGrpSpPr/>
          <p:nvPr/>
        </p:nvGrpSpPr>
        <p:grpSpPr>
          <a:xfrm>
            <a:off x="7303027" y="1383058"/>
            <a:ext cx="3877419" cy="2429476"/>
            <a:chOff x="4947185" y="901677"/>
            <a:chExt cx="3877419" cy="242947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4477E90-A734-4BD0-A4E8-A2A78879F0C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947185" y="901677"/>
              <a:ext cx="2203148" cy="15959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itolo 1">
              <a:extLst>
                <a:ext uri="{FF2B5EF4-FFF2-40B4-BE49-F238E27FC236}">
                  <a16:creationId xmlns:a16="http://schemas.microsoft.com/office/drawing/2014/main" id="{3533AD37-F330-4593-B790-D1C70D00C6EC}"/>
                </a:ext>
              </a:extLst>
            </p:cNvPr>
            <p:cNvSpPr txBox="1">
              <a:spLocks/>
            </p:cNvSpPr>
            <p:nvPr/>
          </p:nvSpPr>
          <p:spPr>
            <a:xfrm>
              <a:off x="5100329" y="2526825"/>
              <a:ext cx="3724275" cy="80432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B228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Frisona Italiana</a:t>
              </a:r>
            </a:p>
          </p:txBody>
        </p: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AB435F6F-BD22-41D5-8927-4CEAA6B9B128}"/>
              </a:ext>
            </a:extLst>
          </p:cNvPr>
          <p:cNvSpPr txBox="1">
            <a:spLocks/>
          </p:cNvSpPr>
          <p:nvPr/>
        </p:nvSpPr>
        <p:spPr>
          <a:xfrm>
            <a:off x="7454484" y="5880024"/>
            <a:ext cx="3724275" cy="804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575F06F-2550-4998-9FD5-76F47174EF1F}"/>
              </a:ext>
            </a:extLst>
          </p:cNvPr>
          <p:cNvGrpSpPr/>
          <p:nvPr/>
        </p:nvGrpSpPr>
        <p:grpSpPr>
          <a:xfrm>
            <a:off x="4087585" y="1428241"/>
            <a:ext cx="3295992" cy="2387455"/>
            <a:chOff x="4900168" y="873895"/>
            <a:chExt cx="3295992" cy="238745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6FFB1B4-D768-48B3-85DC-45469EFF786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900168" y="873895"/>
              <a:ext cx="2203148" cy="15446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itolo 1">
              <a:extLst>
                <a:ext uri="{FF2B5EF4-FFF2-40B4-BE49-F238E27FC236}">
                  <a16:creationId xmlns:a16="http://schemas.microsoft.com/office/drawing/2014/main" id="{DD7ACAEC-980B-48ED-BB40-6B3E0C2DE5DE}"/>
                </a:ext>
              </a:extLst>
            </p:cNvPr>
            <p:cNvSpPr txBox="1">
              <a:spLocks/>
            </p:cNvSpPr>
            <p:nvPr/>
          </p:nvSpPr>
          <p:spPr>
            <a:xfrm>
              <a:off x="5262460" y="2426325"/>
              <a:ext cx="2933700" cy="83502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t-IT" sz="2000" b="1" dirty="0">
                  <a:solidFill>
                    <a:srgbClr val="B228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Black Angus</a:t>
              </a:r>
            </a:p>
          </p:txBody>
        </p: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6ADFE331-8F20-49D7-BCFB-6A3CC9022639}"/>
              </a:ext>
            </a:extLst>
          </p:cNvPr>
          <p:cNvSpPr txBox="1">
            <a:spLocks/>
          </p:cNvSpPr>
          <p:nvPr/>
        </p:nvSpPr>
        <p:spPr>
          <a:xfrm>
            <a:off x="4629150" y="5849327"/>
            <a:ext cx="2933700" cy="835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Angus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07F7852-92E8-4E55-B5F5-9F80A52D5BF5}"/>
              </a:ext>
            </a:extLst>
          </p:cNvPr>
          <p:cNvSpPr/>
          <p:nvPr/>
        </p:nvSpPr>
        <p:spPr>
          <a:xfrm>
            <a:off x="9498414" y="2820752"/>
            <a:ext cx="25171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modificazioni di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stress ossidativo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 carico delle proteine che giocano un ruolo nutrizionale importante nella dieta</a:t>
            </a:r>
            <a:endParaRPr lang="it-IT" dirty="0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B5B8B3C5-D38D-4444-9E70-E53A45278F8D}"/>
              </a:ext>
            </a:extLst>
          </p:cNvPr>
          <p:cNvSpPr/>
          <p:nvPr/>
        </p:nvSpPr>
        <p:spPr>
          <a:xfrm>
            <a:off x="10358127" y="4380288"/>
            <a:ext cx="556155" cy="590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A55BD36-461E-4EEA-998C-D31449B41292}"/>
              </a:ext>
            </a:extLst>
          </p:cNvPr>
          <p:cNvSpPr/>
          <p:nvPr/>
        </p:nvSpPr>
        <p:spPr>
          <a:xfrm>
            <a:off x="9484456" y="5014908"/>
            <a:ext cx="2517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Influenza negativa sulla digeribilità</a:t>
            </a:r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97675EA-DBBC-4611-A241-9C2E9C6451B1}"/>
              </a:ext>
            </a:extLst>
          </p:cNvPr>
          <p:cNvSpPr/>
          <p:nvPr/>
        </p:nvSpPr>
        <p:spPr>
          <a:xfrm>
            <a:off x="3747010" y="1062670"/>
            <a:ext cx="7284156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Diagrammi di </a:t>
            </a:r>
            <a:r>
              <a:rPr 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Venn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del gruppo F (Frisona Italiana) e del gruppo A (Black Angus) ai tempi id indagine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5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e 18">
            <a:extLst>
              <a:ext uri="{FF2B5EF4-FFF2-40B4-BE49-F238E27FC236}">
                <a16:creationId xmlns:a16="http://schemas.microsoft.com/office/drawing/2014/main" id="{FA3E1332-2D24-46C6-B221-0B1B1C037DEA}"/>
              </a:ext>
            </a:extLst>
          </p:cNvPr>
          <p:cNvSpPr/>
          <p:nvPr/>
        </p:nvSpPr>
        <p:spPr>
          <a:xfrm>
            <a:off x="10345556" y="5478574"/>
            <a:ext cx="1846444" cy="72683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 ++</a:t>
            </a:r>
          </a:p>
          <a:p>
            <a:pPr algn="ctr"/>
            <a:r>
              <a:rPr lang="it-IT" i="1" dirty="0">
                <a:solidFill>
                  <a:schemeClr val="tx1"/>
                </a:solidFill>
              </a:rPr>
              <a:t>digeribilità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4ADA5F7-5200-43DF-8517-230A04244DC6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2FDCE29-028A-4C4E-ADA3-D4D7B45E69DF}"/>
              </a:ext>
            </a:extLst>
          </p:cNvPr>
          <p:cNvSpPr txBox="1">
            <a:spLocks/>
          </p:cNvSpPr>
          <p:nvPr/>
        </p:nvSpPr>
        <p:spPr>
          <a:xfrm>
            <a:off x="-111867" y="-209520"/>
            <a:ext cx="3747010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2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proteomico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e </a:t>
            </a:r>
          </a:p>
          <a:p>
            <a:pPr algn="ctr"/>
            <a:r>
              <a:rPr lang="en-US"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peptidomico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53B41F-A4F1-482F-919A-80D317532E93}"/>
              </a:ext>
            </a:extLst>
          </p:cNvPr>
          <p:cNvSpPr/>
          <p:nvPr/>
        </p:nvSpPr>
        <p:spPr>
          <a:xfrm>
            <a:off x="99464" y="1437097"/>
            <a:ext cx="3500235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971800" algn="ctr"/>
              </a:tabLst>
            </a:pP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Valutazione delle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attività enzimatiche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coinvolte nella modificazione di tenerezza, texture digeribilità  delle carni </a:t>
            </a:r>
            <a:endParaRPr lang="it-IT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EE3AA5B-74B4-4684-A17B-B569DBA82574}"/>
              </a:ext>
            </a:extLst>
          </p:cNvPr>
          <p:cNvSpPr/>
          <p:nvPr/>
        </p:nvSpPr>
        <p:spPr>
          <a:xfrm>
            <a:off x="1284051" y="2805992"/>
            <a:ext cx="680936" cy="605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3CEB981-91AC-4154-B34B-46815D14A087}"/>
              </a:ext>
            </a:extLst>
          </p:cNvPr>
          <p:cNvSpPr/>
          <p:nvPr/>
        </p:nvSpPr>
        <p:spPr>
          <a:xfrm>
            <a:off x="496796" y="5732951"/>
            <a:ext cx="27055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971800" algn="ctr"/>
              </a:tabLst>
            </a:pP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Genesi 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peptidi bioattivi</a:t>
            </a:r>
            <a:endParaRPr lang="it-IT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C4F8BE0-C4F2-0B46-93D5-4F8FBA474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737762"/>
              </p:ext>
            </p:extLst>
          </p:nvPr>
        </p:nvGraphicFramePr>
        <p:xfrm>
          <a:off x="3983230" y="308613"/>
          <a:ext cx="4225540" cy="270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5C16BF84-4535-473B-8CEC-75F0CAE61CC2}"/>
              </a:ext>
            </a:extLst>
          </p:cNvPr>
          <p:cNvSpPr/>
          <p:nvPr/>
        </p:nvSpPr>
        <p:spPr>
          <a:xfrm>
            <a:off x="8208770" y="520198"/>
            <a:ext cx="3628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Differenze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significative di andamento delle attività enzimatiche testate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tra le 2 razze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prese in considerazione</a:t>
            </a:r>
          </a:p>
          <a:p>
            <a:endParaRPr lang="it-IT" dirty="0"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Anomalo andamento in razza Angus (T0 attività elevata – confezionamento pregresso)</a:t>
            </a:r>
            <a:endParaRPr lang="it-IT" sz="1600" dirty="0"/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589945"/>
              </p:ext>
            </p:extLst>
          </p:nvPr>
        </p:nvGraphicFramePr>
        <p:xfrm>
          <a:off x="4054159" y="3636362"/>
          <a:ext cx="4015108" cy="2489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olo 1">
            <a:extLst>
              <a:ext uri="{FF2B5EF4-FFF2-40B4-BE49-F238E27FC236}">
                <a16:creationId xmlns:a16="http://schemas.microsoft.com/office/drawing/2014/main" id="{3DE41FB3-5C31-4F19-9868-8C336E686CE3}"/>
              </a:ext>
            </a:extLst>
          </p:cNvPr>
          <p:cNvSpPr txBox="1">
            <a:spLocks/>
          </p:cNvSpPr>
          <p:nvPr/>
        </p:nvSpPr>
        <p:spPr>
          <a:xfrm>
            <a:off x="6214564" y="3046421"/>
            <a:ext cx="3724275" cy="8043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Frisona Italiana (T0-60 giorni)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8D59C6E-85CA-4B74-B282-38649CA525D6}"/>
              </a:ext>
            </a:extLst>
          </p:cNvPr>
          <p:cNvSpPr/>
          <p:nvPr/>
        </p:nvSpPr>
        <p:spPr>
          <a:xfrm>
            <a:off x="4089606" y="6342707"/>
            <a:ext cx="2336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Banche dati: </a:t>
            </a:r>
            <a:r>
              <a:rPr lang="it-IT" sz="1400" i="1" dirty="0" err="1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SATPdb</a:t>
            </a:r>
            <a:r>
              <a:rPr lang="it-IT" sz="1400" i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 BIOPEP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3B93DDC-A0FB-41BA-9055-27F062B8E8CB}"/>
              </a:ext>
            </a:extLst>
          </p:cNvPr>
          <p:cNvSpPr/>
          <p:nvPr/>
        </p:nvSpPr>
        <p:spPr>
          <a:xfrm>
            <a:off x="71632" y="3515910"/>
            <a:ext cx="345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presenza di peptidi endogeni, generati da 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proteolisi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dovuta a 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proteasi </a:t>
            </a:r>
            <a:r>
              <a:rPr lang="it-IT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contenute nella carne e </a:t>
            </a:r>
            <a:r>
              <a:rPr lang="it-IT" b="1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ancora attive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BFC5C969-11BD-423C-B168-92766DF44FA5}"/>
              </a:ext>
            </a:extLst>
          </p:cNvPr>
          <p:cNvSpPr/>
          <p:nvPr/>
        </p:nvSpPr>
        <p:spPr>
          <a:xfrm>
            <a:off x="1284051" y="4881269"/>
            <a:ext cx="680936" cy="605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8D76FCC-0CD0-4118-BDAD-BB8342D3BA80}"/>
              </a:ext>
            </a:extLst>
          </p:cNvPr>
          <p:cNvSpPr/>
          <p:nvPr/>
        </p:nvSpPr>
        <p:spPr>
          <a:xfrm>
            <a:off x="8191559" y="3411657"/>
            <a:ext cx="4000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- cluster di composti con azione funzionale di tipo antipertensivo.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6C9FBFC-8322-4339-8B57-C9AB61316B20}"/>
              </a:ext>
            </a:extLst>
          </p:cNvPr>
          <p:cNvSpPr/>
          <p:nvPr/>
        </p:nvSpPr>
        <p:spPr>
          <a:xfrm>
            <a:off x="8208770" y="4229299"/>
            <a:ext cx="33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Formazione quantità sempre crescenti di amminoacidi liberi, dipeptidi e </a:t>
            </a:r>
            <a:r>
              <a:rPr lang="it-IT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oligopeptidi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endParaRPr lang="it-IT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6FD3309E-A6DE-4359-A24F-A42677515DF2}"/>
              </a:ext>
            </a:extLst>
          </p:cNvPr>
          <p:cNvSpPr/>
          <p:nvPr/>
        </p:nvSpPr>
        <p:spPr>
          <a:xfrm>
            <a:off x="7875713" y="5438883"/>
            <a:ext cx="2734848" cy="80432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++ note organolettiche (</a:t>
            </a:r>
            <a:r>
              <a:rPr lang="it-IT" i="1" dirty="0" err="1">
                <a:solidFill>
                  <a:schemeClr val="tx1"/>
                </a:solidFill>
              </a:rPr>
              <a:t>umami</a:t>
            </a:r>
            <a:r>
              <a:rPr lang="it-IT" i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390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425A365-C221-4939-B821-334AE5837D24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36FD472-D088-4AB3-84CF-933EA27648F9}"/>
              </a:ext>
            </a:extLst>
          </p:cNvPr>
          <p:cNvSpPr txBox="1">
            <a:spLocks/>
          </p:cNvSpPr>
          <p:nvPr/>
        </p:nvSpPr>
        <p:spPr>
          <a:xfrm>
            <a:off x="79376" y="-229004"/>
            <a:ext cx="3540411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Profilo</a:t>
            </a:r>
            <a:r>
              <a:rPr lang="en-US" sz="2400" b="1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 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metabolomico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8BE5C96-FF0E-4060-AA0C-B67CEFCCDE85}"/>
              </a:ext>
            </a:extLst>
          </p:cNvPr>
          <p:cNvSpPr/>
          <p:nvPr/>
        </p:nvSpPr>
        <p:spPr>
          <a:xfrm>
            <a:off x="3865121" y="230339"/>
            <a:ext cx="815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Metabolomica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b="1" i="1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untarget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studio delle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molecole endogene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 dei loro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metaboliti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(proteine, lipidi, carboidrati etc.), i quali possono subire delle modificazioni quali/quantitative in seguito ad un processo catabolico spontaneo o ad un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trattamento tecnologico</a:t>
            </a:r>
            <a:endParaRPr lang="it-IT" b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88D501-DB17-4676-A4A5-5B817A0598FF}"/>
              </a:ext>
            </a:extLst>
          </p:cNvPr>
          <p:cNvSpPr/>
          <p:nvPr/>
        </p:nvSpPr>
        <p:spPr>
          <a:xfrm>
            <a:off x="3962399" y="1502768"/>
            <a:ext cx="7830207" cy="646331"/>
          </a:xfrm>
          <a:prstGeom prst="rect">
            <a:avLst/>
          </a:prstGeom>
          <a:ln w="25400">
            <a:solidFill>
              <a:srgbClr val="B2282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Identificati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1600 metaboliti 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dal profilo complessivo di analisi condotto mediante piattaforma HPLC-HRMS-</a:t>
            </a:r>
            <a:r>
              <a:rPr lang="it-IT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Orbitrap</a:t>
            </a:r>
            <a:r>
              <a:rPr lang="it-IT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8 vie metaboliche  (pathway) </a:t>
            </a:r>
            <a:r>
              <a:rPr lang="it-IT" b="1" i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up-regolate</a:t>
            </a:r>
            <a:endParaRPr lang="it-IT" b="1" i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F885E37-2906-4615-9B97-009294E4DE10}"/>
              </a:ext>
            </a:extLst>
          </p:cNvPr>
          <p:cNvSpPr/>
          <p:nvPr/>
        </p:nvSpPr>
        <p:spPr>
          <a:xfrm>
            <a:off x="134933" y="1073607"/>
            <a:ext cx="34292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Maggior concentrazione di alcuni aminoacidi liberi 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(lisina, valina, serina, arginina, tirosina, creatina, </a:t>
            </a:r>
            <a:r>
              <a:rPr lang="it-IT" sz="1600" dirty="0" err="1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carnosina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carnitina, fenilalanina, glutammato, metionina, </a:t>
            </a:r>
            <a:r>
              <a:rPr lang="it-IT" sz="1600" dirty="0" err="1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carnosina</a:t>
            </a:r>
            <a:r>
              <a:rPr lang="it-IT" sz="1600" dirty="0">
                <a:solidFill>
                  <a:schemeClr val="bg1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) 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7D2870A-6654-4006-A75C-0CA62034C40C}"/>
              </a:ext>
            </a:extLst>
          </p:cNvPr>
          <p:cNvSpPr/>
          <p:nvPr/>
        </p:nvSpPr>
        <p:spPr>
          <a:xfrm>
            <a:off x="5945924" y="2408748"/>
            <a:ext cx="6096000" cy="37691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b="1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ascorbil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stearato 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(derivato della vitamina C)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glutatione: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l’</a:t>
            </a:r>
            <a:r>
              <a:rPr lang="it-IT" sz="1600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ageing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prolungato (T3) si è dimostrato stimolare il pathway specifico del glutatione, molecola originata da cisteina, glicina e glutammato, nota per il 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ruolo antiossidante a livello cellulare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peptidi contenti carnitina: 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il tempo T3 favorisce la abbondanza di questi composti che sono associati ad 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azione antiossidante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non solo nella carne ma anche in altri alimenti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" panose="02020603050405020304" pitchFamily="18" charset="0"/>
              <a:buChar char="-"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200"/>
              <a:buFont typeface="Times" panose="02020603050405020304" pitchFamily="18" charset="0"/>
              <a:buChar char="-"/>
            </a:pPr>
            <a:r>
              <a:rPr lang="it-IT" sz="1600" b="1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Palmitoleoyl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Ethanolamide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: 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composto riscontrato come abbondante ed associato ad una azione di </a:t>
            </a:r>
            <a:r>
              <a:rPr lang="it-IT" sz="1600" b="1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protezione contro lo stress ossidativo </a:t>
            </a:r>
            <a:r>
              <a:rPr lang="it-IT" sz="1600" dirty="0"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cellulare oltreché contribuire a limitare fenomeni di neuro infiammazione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10204FB4-F137-4FE2-880C-9CBE0BBC53C2}"/>
              </a:ext>
            </a:extLst>
          </p:cNvPr>
          <p:cNvSpPr/>
          <p:nvPr/>
        </p:nvSpPr>
        <p:spPr>
          <a:xfrm>
            <a:off x="1327337" y="2689698"/>
            <a:ext cx="612842" cy="739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0D38E7D-51DD-476D-8909-769520B715EB}"/>
              </a:ext>
            </a:extLst>
          </p:cNvPr>
          <p:cNvSpPr/>
          <p:nvPr/>
        </p:nvSpPr>
        <p:spPr>
          <a:xfrm>
            <a:off x="266334" y="3682938"/>
            <a:ext cx="2734848" cy="135673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+mj-lt"/>
              </a:rPr>
              <a:t>Influenza gusto/succosità sapidità e  digeribilità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5012615-F003-4099-B063-8695EAD25B63}"/>
              </a:ext>
            </a:extLst>
          </p:cNvPr>
          <p:cNvSpPr/>
          <p:nvPr/>
        </p:nvSpPr>
        <p:spPr>
          <a:xfrm>
            <a:off x="94980" y="4935302"/>
            <a:ext cx="3224448" cy="109729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+mj-lt"/>
              </a:rPr>
              <a:t>Molecole azione funzionale (antiossidante </a:t>
            </a:r>
            <a:r>
              <a:rPr lang="it-IT" b="1" dirty="0" err="1">
                <a:solidFill>
                  <a:schemeClr val="tx1"/>
                </a:solidFill>
                <a:latin typeface="+mj-lt"/>
              </a:rPr>
              <a:t>etc</a:t>
            </a:r>
            <a:r>
              <a:rPr lang="it-IT" b="1" dirty="0">
                <a:solidFill>
                  <a:schemeClr val="tx1"/>
                </a:solidFill>
                <a:latin typeface="+mj-lt"/>
              </a:rPr>
              <a:t>).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90B794C-212C-4A64-9B02-16BC646A65E7}"/>
              </a:ext>
            </a:extLst>
          </p:cNvPr>
          <p:cNvPicPr/>
          <p:nvPr/>
        </p:nvPicPr>
        <p:blipFill rotWithShape="1">
          <a:blip r:embed="rId2"/>
          <a:srcRect r="18011" b="45485"/>
          <a:stretch/>
        </p:blipFill>
        <p:spPr bwMode="auto">
          <a:xfrm>
            <a:off x="3001182" y="2193563"/>
            <a:ext cx="2991560" cy="393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EB35438-FE4C-4B40-8342-1A9072E7850A}"/>
              </a:ext>
            </a:extLst>
          </p:cNvPr>
          <p:cNvSpPr/>
          <p:nvPr/>
        </p:nvSpPr>
        <p:spPr>
          <a:xfrm>
            <a:off x="4278965" y="5891812"/>
            <a:ext cx="499352" cy="469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T0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CB10A60-9949-43AC-9548-A88BF93C96DE}"/>
              </a:ext>
            </a:extLst>
          </p:cNvPr>
          <p:cNvSpPr/>
          <p:nvPr/>
        </p:nvSpPr>
        <p:spPr>
          <a:xfrm>
            <a:off x="5154747" y="5913003"/>
            <a:ext cx="822882" cy="469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60 giorni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B510AC3-CF6B-4045-BE04-C2BE21050053}"/>
              </a:ext>
            </a:extLst>
          </p:cNvPr>
          <p:cNvSpPr/>
          <p:nvPr/>
        </p:nvSpPr>
        <p:spPr>
          <a:xfrm>
            <a:off x="3865121" y="6378512"/>
            <a:ext cx="6232189" cy="414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000" dirty="0">
                <a:solidFill>
                  <a:schemeClr val="bg1"/>
                </a:solidFill>
              </a:rPr>
              <a:t>Analisi cluster gerarchica dei metaboliti identificati (</a:t>
            </a:r>
            <a:r>
              <a:rPr lang="it-IT" sz="1000" dirty="0" err="1">
                <a:solidFill>
                  <a:schemeClr val="bg1"/>
                </a:solidFill>
              </a:rPr>
              <a:t>Heat</a:t>
            </a:r>
            <a:r>
              <a:rPr lang="it-IT" sz="1000" dirty="0">
                <a:solidFill>
                  <a:schemeClr val="bg1"/>
                </a:solidFill>
              </a:rPr>
              <a:t> </a:t>
            </a:r>
            <a:r>
              <a:rPr lang="it-IT" sz="1000" dirty="0" err="1">
                <a:solidFill>
                  <a:schemeClr val="bg1"/>
                </a:solidFill>
              </a:rPr>
              <a:t>map</a:t>
            </a:r>
            <a:r>
              <a:rPr lang="it-IT" sz="1000" dirty="0">
                <a:solidFill>
                  <a:schemeClr val="bg1"/>
                </a:solidFill>
              </a:rPr>
              <a:t>) dei campione di carne di razza Frisona ai tempi T0 e dopo 60 gg maturazione </a:t>
            </a:r>
            <a:endParaRPr lang="it-IT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9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C16DAE7-12C5-475A-BEE8-B99E53389308}"/>
              </a:ext>
            </a:extLst>
          </p:cNvPr>
          <p:cNvSpPr/>
          <p:nvPr/>
        </p:nvSpPr>
        <p:spPr>
          <a:xfrm>
            <a:off x="0" y="124691"/>
            <a:ext cx="3699164" cy="6089073"/>
          </a:xfrm>
          <a:prstGeom prst="rect">
            <a:avLst/>
          </a:prstGeom>
          <a:solidFill>
            <a:srgbClr val="7A1C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EC0AA85-B786-49D3-9A16-43BCB248C10C}"/>
              </a:ext>
            </a:extLst>
          </p:cNvPr>
          <p:cNvSpPr txBox="1">
            <a:spLocks/>
          </p:cNvSpPr>
          <p:nvPr/>
        </p:nvSpPr>
        <p:spPr>
          <a:xfrm>
            <a:off x="0" y="-735"/>
            <a:ext cx="3540411" cy="147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0" u="none" strike="noStrike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Conclusioni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0E79D3-2684-4E59-B96F-FA6EDBD7EF04}"/>
              </a:ext>
            </a:extLst>
          </p:cNvPr>
          <p:cNvSpPr txBox="1"/>
          <p:nvPr/>
        </p:nvSpPr>
        <p:spPr>
          <a:xfrm>
            <a:off x="3773124" y="332836"/>
            <a:ext cx="795834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sz="2000" dirty="0">
                <a:latin typeface="+mj-lt"/>
              </a:rPr>
              <a:t>Il processo di maturazione aerobia in condizioni controllate di processo non determina ossidazione lipidica ed a carico delle proteine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it-IT" sz="2000" dirty="0">
                <a:latin typeface="+mj-lt"/>
              </a:rPr>
              <a:t> </a:t>
            </a:r>
            <a:r>
              <a:rPr lang="it-IT" sz="2000" b="1" dirty="0">
                <a:latin typeface="+mj-lt"/>
              </a:rPr>
              <a:t>impatto migliorativo su caratteristiche organolettiche e nutrizionali </a:t>
            </a:r>
          </a:p>
          <a:p>
            <a:pPr marL="285750" indent="-285750" algn="just">
              <a:buFontTx/>
              <a:buChar char="-"/>
            </a:pPr>
            <a:endParaRPr lang="it-IT" sz="20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+mj-lt"/>
                <a:sym typeface="Wingdings" panose="05000000000000000000" pitchFamily="2" charset="2"/>
              </a:rPr>
              <a:t>Il processo di aging adottato </a:t>
            </a:r>
            <a:r>
              <a:rPr lang="it-IT" sz="2000" b="1" dirty="0">
                <a:latin typeface="+mj-lt"/>
                <a:sym typeface="Wingdings" panose="05000000000000000000" pitchFamily="2" charset="2"/>
              </a:rPr>
              <a:t>promuove </a:t>
            </a:r>
            <a:r>
              <a:rPr lang="it-IT" sz="2000" b="1" dirty="0">
                <a:latin typeface="+mj-lt"/>
                <a:ea typeface="Yu Gothic Light" panose="020B0300000000000000" pitchFamily="34" charset="-128"/>
                <a:cs typeface="Times New Roman" panose="02020603050405020304" pitchFamily="18" charset="0"/>
              </a:rPr>
              <a:t>maggiore digeribilità </a:t>
            </a:r>
            <a:r>
              <a:rPr lang="it-IT" sz="2000" dirty="0">
                <a:latin typeface="+mj-lt"/>
                <a:ea typeface="Yu Gothic Light" panose="020B0300000000000000" pitchFamily="34" charset="-128"/>
                <a:cs typeface="Times New Roman" panose="02020603050405020304" pitchFamily="18" charset="0"/>
              </a:rPr>
              <a:t>della carne e comparsa di un numero crescente di </a:t>
            </a:r>
            <a:r>
              <a:rPr lang="it-IT" sz="2000" b="1" dirty="0">
                <a:latin typeface="+mj-lt"/>
                <a:ea typeface="Yu Gothic Light" panose="020B0300000000000000" pitchFamily="34" charset="-128"/>
                <a:cs typeface="Times New Roman" panose="02020603050405020304" pitchFamily="18" charset="0"/>
              </a:rPr>
              <a:t>precursori e peptidi bioattivi </a:t>
            </a:r>
            <a:r>
              <a:rPr lang="it-IT" sz="2000" dirty="0">
                <a:latin typeface="+mj-lt"/>
                <a:ea typeface="Yu Gothic Light" panose="020B0300000000000000" pitchFamily="34" charset="-128"/>
                <a:cs typeface="Times New Roman" panose="02020603050405020304" pitchFamily="18" charset="0"/>
              </a:rPr>
              <a:t>evidente nella maturazione prolungata (60 giorni)</a:t>
            </a:r>
          </a:p>
          <a:p>
            <a:pPr marL="285750" indent="-285750" algn="just">
              <a:buFontTx/>
              <a:buChar char="-"/>
            </a:pPr>
            <a:endParaRPr lang="it-IT" sz="2000" dirty="0">
              <a:latin typeface="+mj-lt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+mj-lt"/>
              </a:rPr>
              <a:t>Il processo di aging determina con i giorni di maturazione (</a:t>
            </a:r>
            <a:r>
              <a:rPr lang="it-IT" sz="2000" b="1" dirty="0">
                <a:latin typeface="+mj-lt"/>
              </a:rPr>
              <a:t>60 gg</a:t>
            </a:r>
            <a:r>
              <a:rPr lang="it-IT" sz="2000" dirty="0">
                <a:latin typeface="+mj-lt"/>
              </a:rPr>
              <a:t>) un </a:t>
            </a:r>
            <a:r>
              <a:rPr lang="it-IT" sz="2000" b="1" dirty="0">
                <a:latin typeface="+mj-lt"/>
              </a:rPr>
              <a:t>gradimento complessivo </a:t>
            </a:r>
            <a:r>
              <a:rPr lang="it-IT" sz="2000" dirty="0">
                <a:latin typeface="+mj-lt"/>
              </a:rPr>
              <a:t>maggiore della carne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 percezione del consumatore (sapidità, succosità, </a:t>
            </a:r>
            <a:r>
              <a:rPr lang="it-IT" sz="2000" dirty="0" err="1">
                <a:latin typeface="+mj-lt"/>
                <a:sym typeface="Wingdings" panose="05000000000000000000" pitchFamily="2" charset="2"/>
              </a:rPr>
              <a:t>etc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)</a:t>
            </a:r>
          </a:p>
          <a:p>
            <a:pPr marL="285750" indent="-285750" algn="just">
              <a:buFontTx/>
              <a:buChar char="-"/>
            </a:pPr>
            <a:endParaRPr lang="it-IT" sz="2000" dirty="0">
              <a:latin typeface="+mj-lt"/>
              <a:sym typeface="Wingdings" panose="05000000000000000000" pitchFamily="2" charset="2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+mj-lt"/>
                <a:sym typeface="Wingdings" panose="05000000000000000000" pitchFamily="2" charset="2"/>
              </a:rPr>
              <a:t>Le diverse molecole riscontrate mediante analisi metabolica possono esser utilizzate come </a:t>
            </a:r>
            <a:r>
              <a:rPr lang="it-IT" sz="2000" b="1" dirty="0">
                <a:latin typeface="+mj-lt"/>
                <a:sym typeface="Wingdings" panose="05000000000000000000" pitchFamily="2" charset="2"/>
              </a:rPr>
              <a:t>marker di processo specifico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soprattutto per maturazioni lunghe </a:t>
            </a:r>
          </a:p>
          <a:p>
            <a:pPr marL="285750" indent="-285750" algn="just">
              <a:buFontTx/>
              <a:buChar char="-"/>
            </a:pPr>
            <a:endParaRPr lang="it-IT" sz="2000" dirty="0">
              <a:latin typeface="+mj-lt"/>
              <a:sym typeface="Wingdings" panose="05000000000000000000" pitchFamily="2" charset="2"/>
            </a:endParaRPr>
          </a:p>
          <a:p>
            <a:pPr marL="285750" indent="-285750" algn="just">
              <a:buFontTx/>
              <a:buChar char="-"/>
            </a:pPr>
            <a:r>
              <a:rPr lang="it-IT" sz="2000" dirty="0">
                <a:latin typeface="+mj-lt"/>
                <a:sym typeface="Wingdings" panose="05000000000000000000" pitchFamily="2" charset="2"/>
              </a:rPr>
              <a:t>Necessarie </a:t>
            </a:r>
            <a:r>
              <a:rPr lang="it-IT" sz="2000" b="1" i="1" dirty="0">
                <a:latin typeface="+mj-lt"/>
                <a:sym typeface="Wingdings" panose="05000000000000000000" pitchFamily="2" charset="2"/>
              </a:rPr>
              <a:t>best </a:t>
            </a:r>
            <a:r>
              <a:rPr lang="it-IT" sz="2000" b="1" i="1" dirty="0" err="1">
                <a:latin typeface="+mj-lt"/>
                <a:sym typeface="Wingdings" panose="05000000000000000000" pitchFamily="2" charset="2"/>
              </a:rPr>
              <a:t>practices</a:t>
            </a:r>
            <a:r>
              <a:rPr lang="it-IT" sz="2000" b="1" i="1" dirty="0">
                <a:latin typeface="+mj-lt"/>
                <a:sym typeface="Wingdings" panose="05000000000000000000" pitchFamily="2" charset="2"/>
              </a:rPr>
              <a:t>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ai fini della selezione della qualità carni/tagli destinati alla </a:t>
            </a:r>
            <a:r>
              <a:rPr lang="it-IT" sz="2000" b="1" dirty="0">
                <a:latin typeface="+mj-lt"/>
                <a:sym typeface="Wingdings" panose="05000000000000000000" pitchFamily="2" charset="2"/>
              </a:rPr>
              <a:t>maturazione aerobia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(sottovuoto nei campioni testati di razza Angus)</a:t>
            </a:r>
          </a:p>
          <a:p>
            <a:pPr marL="285750" indent="-285750" algn="just">
              <a:buFontTx/>
              <a:buChar char="-"/>
            </a:pPr>
            <a:endParaRPr lang="it-IT" sz="2000" dirty="0"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AD799A9-552A-4649-B06C-5AE969B04209}"/>
              </a:ext>
            </a:extLst>
          </p:cNvPr>
          <p:cNvSpPr/>
          <p:nvPr/>
        </p:nvSpPr>
        <p:spPr>
          <a:xfrm>
            <a:off x="111116" y="1299527"/>
            <a:ext cx="34292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Utile strategia per la valorizzazione di filiera – circuito Parmigiano Reggiano 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Potenzialmente adottabile per altri tagli/specie </a:t>
            </a:r>
          </a:p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C6B5DB3-5952-4400-9E8E-8382CCC94C7D}"/>
              </a:ext>
            </a:extLst>
          </p:cNvPr>
          <p:cNvSpPr/>
          <p:nvPr/>
        </p:nvSpPr>
        <p:spPr>
          <a:xfrm>
            <a:off x="1329838" y="3676679"/>
            <a:ext cx="774970" cy="758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BEF74D5-68B9-4623-B168-2C4872BE621A}"/>
              </a:ext>
            </a:extLst>
          </p:cNvPr>
          <p:cNvSpPr/>
          <p:nvPr/>
        </p:nvSpPr>
        <p:spPr>
          <a:xfrm>
            <a:off x="184536" y="4738039"/>
            <a:ext cx="3224448" cy="109729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+mj-lt"/>
              </a:rPr>
              <a:t>Valorizzazione di filiera</a:t>
            </a:r>
          </a:p>
        </p:txBody>
      </p:sp>
    </p:spTree>
    <p:extLst>
      <p:ext uri="{BB962C8B-B14F-4D97-AF65-F5344CB8AC3E}">
        <p14:creationId xmlns:p14="http://schemas.microsoft.com/office/powerpoint/2010/main" val="1747942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 Vegani invecchiano più lentamente? - Quora">
            <a:extLst>
              <a:ext uri="{FF2B5EF4-FFF2-40B4-BE49-F238E27FC236}">
                <a16:creationId xmlns:a16="http://schemas.microsoft.com/office/drawing/2014/main" id="{E7F15DEB-96AE-4682-8CC9-9DED453E7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r="26203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40" name="Freeform: Shape 1039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E354F97A-9CB4-4CBA-ABCE-BC7EDE3F3382}"/>
              </a:ext>
            </a:extLst>
          </p:cNvPr>
          <p:cNvSpPr/>
          <p:nvPr/>
        </p:nvSpPr>
        <p:spPr>
          <a:xfrm>
            <a:off x="-1" y="5323935"/>
            <a:ext cx="5496911" cy="10184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qualità fa la differenza, la gestione ne fa il valore   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F1AC554-432B-4010-A40D-D3B240CB1329}"/>
              </a:ext>
            </a:extLst>
          </p:cNvPr>
          <p:cNvSpPr/>
          <p:nvPr/>
        </p:nvSpPr>
        <p:spPr>
          <a:xfrm>
            <a:off x="87550" y="2052534"/>
            <a:ext cx="3891063" cy="1605064"/>
          </a:xfrm>
          <a:prstGeom prst="ellipse">
            <a:avLst/>
          </a:prstGeom>
          <a:solidFill>
            <a:srgbClr val="B228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Grazie </a:t>
            </a:r>
          </a:p>
          <a:p>
            <a:pPr algn="ctr"/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</a:t>
            </a:r>
          </a:p>
          <a:p>
            <a:pPr algn="ctr"/>
            <a:r>
              <a:rPr lang="it-IT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l’attenzione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1EDF2B-6339-44F1-9A49-84396CB3E836}"/>
              </a:ext>
            </a:extLst>
          </p:cNvPr>
          <p:cNvSpPr txBox="1"/>
          <p:nvPr/>
        </p:nvSpPr>
        <p:spPr>
          <a:xfrm>
            <a:off x="10101327" y="6499980"/>
            <a:ext cx="2120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+mj-lt"/>
              </a:rPr>
              <a:t>sara.panseri@unimi.it</a:t>
            </a:r>
          </a:p>
        </p:txBody>
      </p:sp>
    </p:spTree>
    <p:extLst>
      <p:ext uri="{BB962C8B-B14F-4D97-AF65-F5344CB8AC3E}">
        <p14:creationId xmlns:p14="http://schemas.microsoft.com/office/powerpoint/2010/main" val="7899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78826E3-563F-D625-63D0-4C1F83682378}"/>
              </a:ext>
            </a:extLst>
          </p:cNvPr>
          <p:cNvSpPr txBox="1">
            <a:spLocks/>
          </p:cNvSpPr>
          <p:nvPr/>
        </p:nvSpPr>
        <p:spPr>
          <a:xfrm>
            <a:off x="159222" y="206723"/>
            <a:ext cx="7672011" cy="7851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Maturazione della carne bovina: </a:t>
            </a:r>
          </a:p>
          <a:p>
            <a:pPr algn="ctr"/>
            <a:endParaRPr lang="it-IT" sz="2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Wet Aging: </a:t>
            </a:r>
            <a:r>
              <a:rPr lang="it-IT" sz="2000" dirty="0"/>
              <a:t>carne maturata confezionata sottovuoto; temp. &lt; 5°C</a:t>
            </a:r>
          </a:p>
          <a:p>
            <a:pPr algn="ctr"/>
            <a:endParaRPr lang="it-IT" sz="28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it-IT" sz="2800" b="1" u="sng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Aging</a:t>
            </a:r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sz="2000" dirty="0"/>
              <a:t>carne maturata senza confezionamento (condizioni aerobie); </a:t>
            </a:r>
            <a:r>
              <a:rPr lang="it-IT" sz="2000" b="1" u="sng" dirty="0"/>
              <a:t>parametri di processo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A7376E0-E126-43A5-1663-759ACBC93806}"/>
              </a:ext>
            </a:extLst>
          </p:cNvPr>
          <p:cNvSpPr txBox="1">
            <a:spLocks/>
          </p:cNvSpPr>
          <p:nvPr/>
        </p:nvSpPr>
        <p:spPr>
          <a:xfrm>
            <a:off x="129103" y="3176374"/>
            <a:ext cx="4067176" cy="20061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latin typeface="+mj-lt"/>
              </a:rPr>
              <a:t>Maturazione aerobia della carne in </a:t>
            </a:r>
            <a:r>
              <a:rPr lang="it-IT" sz="2000" b="1" dirty="0">
                <a:latin typeface="+mj-lt"/>
              </a:rPr>
              <a:t>ambienti chiusi controllati</a:t>
            </a:r>
            <a:r>
              <a:rPr lang="it-IT" sz="2000" dirty="0">
                <a:latin typeface="+mj-lt"/>
              </a:rPr>
              <a:t>: </a:t>
            </a:r>
          </a:p>
          <a:p>
            <a:r>
              <a:rPr lang="it-IT" sz="2000" b="1" dirty="0">
                <a:latin typeface="+mj-lt"/>
              </a:rPr>
              <a:t>Temperatura</a:t>
            </a:r>
            <a:r>
              <a:rPr lang="it-IT" sz="2000" dirty="0">
                <a:latin typeface="+mj-lt"/>
              </a:rPr>
              <a:t> (-0.5/1 – 2/3 °C &gt; 20 gg) </a:t>
            </a:r>
          </a:p>
          <a:p>
            <a:r>
              <a:rPr lang="it-IT" sz="2000" b="1" dirty="0">
                <a:latin typeface="+mj-lt"/>
              </a:rPr>
              <a:t>Umidità relativa </a:t>
            </a:r>
            <a:r>
              <a:rPr lang="it-IT" sz="2000" dirty="0">
                <a:latin typeface="+mj-lt"/>
              </a:rPr>
              <a:t>(75-85 %)</a:t>
            </a:r>
          </a:p>
          <a:p>
            <a:r>
              <a:rPr lang="it-IT" sz="2000" b="1" dirty="0">
                <a:latin typeface="+mj-lt"/>
              </a:rPr>
              <a:t>Ventilazione </a:t>
            </a:r>
            <a:r>
              <a:rPr lang="it-IT" sz="2000" dirty="0">
                <a:latin typeface="+mj-lt"/>
              </a:rPr>
              <a:t>(0.2-0.5 m/s)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E3627E2-5559-0796-0563-365A3C8A5A3A}"/>
              </a:ext>
            </a:extLst>
          </p:cNvPr>
          <p:cNvSpPr txBox="1">
            <a:spLocks/>
          </p:cNvSpPr>
          <p:nvPr/>
        </p:nvSpPr>
        <p:spPr>
          <a:xfrm>
            <a:off x="129103" y="5419451"/>
            <a:ext cx="8647035" cy="688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>
                <a:latin typeface="+mj-lt"/>
              </a:rPr>
              <a:t>Prodotto di qualità superiore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it-IT" sz="2000" b="1" dirty="0">
                <a:latin typeface="+mj-lt"/>
                <a:sym typeface="Wingdings" panose="05000000000000000000" pitchFamily="2" charset="2"/>
              </a:rPr>
              <a:t>consumatore</a:t>
            </a:r>
            <a:endParaRPr lang="it-IT" sz="2000" b="1" dirty="0">
              <a:latin typeface="+mj-lt"/>
            </a:endParaRPr>
          </a:p>
          <a:p>
            <a:pPr marL="0" indent="0" algn="ctr">
              <a:buNone/>
            </a:pPr>
            <a:r>
              <a:rPr lang="it-IT" sz="2000" dirty="0">
                <a:latin typeface="+mj-lt"/>
              </a:rPr>
              <a:t>(++gusto, texture, ++aroma complessivo)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5BDCA8F-991E-6D23-8ACC-82843F92429C}"/>
              </a:ext>
            </a:extLst>
          </p:cNvPr>
          <p:cNvSpPr txBox="1">
            <a:spLocks/>
          </p:cNvSpPr>
          <p:nvPr/>
        </p:nvSpPr>
        <p:spPr>
          <a:xfrm>
            <a:off x="4725131" y="3557030"/>
            <a:ext cx="3504468" cy="1625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latin typeface="+mj-lt"/>
              </a:rPr>
              <a:t>Intenerimento delle carni </a:t>
            </a:r>
          </a:p>
          <a:p>
            <a:r>
              <a:rPr lang="it-IT" sz="2000" dirty="0">
                <a:latin typeface="+mj-lt"/>
              </a:rPr>
              <a:t>Miglioramento delle caratteristiche organolettico-sensoriali; texture </a:t>
            </a:r>
          </a:p>
        </p:txBody>
      </p:sp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id="{E0D65C88-70DF-9548-8FAC-29B3A4893152}"/>
              </a:ext>
            </a:extLst>
          </p:cNvPr>
          <p:cNvSpPr/>
          <p:nvPr/>
        </p:nvSpPr>
        <p:spPr>
          <a:xfrm rot="5400000">
            <a:off x="3693834" y="3786860"/>
            <a:ext cx="1249735" cy="78516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57EC98-9520-CAB2-8D84-E00105CD1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797" y="1447802"/>
            <a:ext cx="6858001" cy="3962397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76339F21-363B-4C1A-A98B-090B687DAB16}"/>
              </a:ext>
            </a:extLst>
          </p:cNvPr>
          <p:cNvSpPr/>
          <p:nvPr/>
        </p:nvSpPr>
        <p:spPr>
          <a:xfrm>
            <a:off x="4711286" y="2587610"/>
            <a:ext cx="3216531" cy="78516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Enzimi, attività proteolisi </a:t>
            </a:r>
            <a:r>
              <a:rPr lang="it-IT" dirty="0" err="1">
                <a:solidFill>
                  <a:schemeClr val="tx1"/>
                </a:solidFill>
              </a:rPr>
              <a:t>etc</a:t>
            </a:r>
            <a:r>
              <a:rPr lang="it-IT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4091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FEA1F4-4680-CCF4-0340-E6585696911F}"/>
              </a:ext>
            </a:extLst>
          </p:cNvPr>
          <p:cNvSpPr txBox="1"/>
          <p:nvPr/>
        </p:nvSpPr>
        <p:spPr>
          <a:xfrm>
            <a:off x="117895" y="2151727"/>
            <a:ext cx="5466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Numero di aziende: 89.680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Numero di capi bovini: </a:t>
            </a:r>
            <a:r>
              <a:rPr lang="it-IT" sz="2000" b="1" dirty="0">
                <a:latin typeface="+mj-lt"/>
              </a:rPr>
              <a:t>2.2 milioni destinati alla filiera carne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Italia terzo produttore europeo (dopo Francia e Germania)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Tasso di autoapprovvigionamento: 47%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Importazioni principalmente da Francia, Polonia e Paesi Bassi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8D706EB0-3CDA-1D23-552D-28166BC672CA}"/>
              </a:ext>
            </a:extLst>
          </p:cNvPr>
          <p:cNvCxnSpPr/>
          <p:nvPr/>
        </p:nvCxnSpPr>
        <p:spPr>
          <a:xfrm>
            <a:off x="5902959" y="805845"/>
            <a:ext cx="0" cy="48117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60E4C0-F1F7-1D4D-6053-D09B32F9257E}"/>
              </a:ext>
            </a:extLst>
          </p:cNvPr>
          <p:cNvSpPr txBox="1"/>
          <p:nvPr/>
        </p:nvSpPr>
        <p:spPr>
          <a:xfrm>
            <a:off x="9041774" y="991825"/>
            <a:ext cx="2896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+mj-lt"/>
              </a:rPr>
              <a:t>In Lombardia, Veneto, Piemonte ed Emilia-Romagna presente più del 60% dei bovini da carne italiani.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03B407-1E73-7915-6DDF-C894897F0212}"/>
              </a:ext>
            </a:extLst>
          </p:cNvPr>
          <p:cNvSpPr txBox="1"/>
          <p:nvPr/>
        </p:nvSpPr>
        <p:spPr>
          <a:xfrm>
            <a:off x="9122287" y="5617557"/>
            <a:ext cx="5761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(Anagrafe Zootecnica Nazionale)</a:t>
            </a:r>
          </a:p>
          <a:p>
            <a:r>
              <a:rPr lang="it-IT" sz="1600" i="1" dirty="0"/>
              <a:t>(ISMEA mercati 2021)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54C9842-B872-4829-A495-308DE7958078}"/>
              </a:ext>
            </a:extLst>
          </p:cNvPr>
          <p:cNvGrpSpPr/>
          <p:nvPr/>
        </p:nvGrpSpPr>
        <p:grpSpPr>
          <a:xfrm>
            <a:off x="6255065" y="465553"/>
            <a:ext cx="4128463" cy="5199697"/>
            <a:chOff x="6255065" y="465553"/>
            <a:chExt cx="4128463" cy="519969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78BA211-2A9B-E32A-2FF6-F37539B33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5065" y="465553"/>
              <a:ext cx="4128463" cy="519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Elemento grafico 5" descr="Toro con riempimento a tinta unita">
              <a:extLst>
                <a:ext uri="{FF2B5EF4-FFF2-40B4-BE49-F238E27FC236}">
                  <a16:creationId xmlns:a16="http://schemas.microsoft.com/office/drawing/2014/main" id="{2CBD1E11-46EA-3B1D-E1CC-BEDC1D4E9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35055" y="902281"/>
              <a:ext cx="457200" cy="457200"/>
            </a:xfrm>
            <a:prstGeom prst="rect">
              <a:avLst/>
            </a:prstGeom>
          </p:spPr>
        </p:pic>
        <p:pic>
          <p:nvPicPr>
            <p:cNvPr id="7" name="Elemento grafico 6" descr="Toro con riempimento a tinta unita">
              <a:extLst>
                <a:ext uri="{FF2B5EF4-FFF2-40B4-BE49-F238E27FC236}">
                  <a16:creationId xmlns:a16="http://schemas.microsoft.com/office/drawing/2014/main" id="{8277BBA6-F23D-2B61-6E54-2A258D707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49229" y="1044509"/>
              <a:ext cx="457200" cy="457200"/>
            </a:xfrm>
            <a:prstGeom prst="rect">
              <a:avLst/>
            </a:prstGeom>
          </p:spPr>
        </p:pic>
        <p:pic>
          <p:nvPicPr>
            <p:cNvPr id="8" name="Elemento grafico 7" descr="Toro con riempimento a tinta unita">
              <a:extLst>
                <a:ext uri="{FF2B5EF4-FFF2-40B4-BE49-F238E27FC236}">
                  <a16:creationId xmlns:a16="http://schemas.microsoft.com/office/drawing/2014/main" id="{E0D70BA8-3B01-98C9-5A08-6634E103E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5253" y="1273109"/>
              <a:ext cx="457200" cy="457200"/>
            </a:xfrm>
            <a:prstGeom prst="rect">
              <a:avLst/>
            </a:prstGeom>
          </p:spPr>
        </p:pic>
        <p:pic>
          <p:nvPicPr>
            <p:cNvPr id="10" name="Elemento grafico 9" descr="Toro con riempimento a tinta unita">
              <a:extLst>
                <a:ext uri="{FF2B5EF4-FFF2-40B4-BE49-F238E27FC236}">
                  <a16:creationId xmlns:a16="http://schemas.microsoft.com/office/drawing/2014/main" id="{6A65B0A7-6C02-3C72-4E3F-9291950C9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1894" y="1473431"/>
              <a:ext cx="457200" cy="457200"/>
            </a:xfrm>
            <a:prstGeom prst="rect">
              <a:avLst/>
            </a:prstGeom>
          </p:spPr>
        </p:pic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F1AFFC7E-A7EB-FB3F-1707-50CE84ED0A66}"/>
              </a:ext>
            </a:extLst>
          </p:cNvPr>
          <p:cNvSpPr txBox="1">
            <a:spLocks/>
          </p:cNvSpPr>
          <p:nvPr/>
        </p:nvSpPr>
        <p:spPr>
          <a:xfrm>
            <a:off x="339621" y="380400"/>
            <a:ext cx="5244354" cy="8508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Consistenza della filiera della carne bovina in Italia</a:t>
            </a:r>
          </a:p>
        </p:txBody>
      </p:sp>
    </p:spTree>
    <p:extLst>
      <p:ext uri="{BB962C8B-B14F-4D97-AF65-F5344CB8AC3E}">
        <p14:creationId xmlns:p14="http://schemas.microsoft.com/office/powerpoint/2010/main" val="162088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290BE7-C65D-D96C-01AF-5A388B7CAB43}"/>
              </a:ext>
            </a:extLst>
          </p:cNvPr>
          <p:cNvSpPr txBox="1">
            <a:spLocks/>
          </p:cNvSpPr>
          <p:nvPr/>
        </p:nvSpPr>
        <p:spPr>
          <a:xfrm>
            <a:off x="159545" y="341566"/>
            <a:ext cx="6263640" cy="555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Consumo di carne in Italia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9C0840F-8C6F-2CDD-80E5-911D46C33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74726"/>
              </p:ext>
            </p:extLst>
          </p:nvPr>
        </p:nvGraphicFramePr>
        <p:xfrm>
          <a:off x="5391807" y="1563392"/>
          <a:ext cx="5541328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2D787E-30F5-359E-61C8-8B2323E93C75}"/>
              </a:ext>
            </a:extLst>
          </p:cNvPr>
          <p:cNvSpPr txBox="1"/>
          <p:nvPr/>
        </p:nvSpPr>
        <p:spPr>
          <a:xfrm>
            <a:off x="2172144" y="1145036"/>
            <a:ext cx="7535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+mj-lt"/>
              </a:rPr>
              <a:t>Consumo di carne reale in Italia: 38.3 Kg/pro-capite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3DE979-83AC-841B-E2EF-7718FAAE5FDE}"/>
              </a:ext>
            </a:extLst>
          </p:cNvPr>
          <p:cNvSpPr txBox="1"/>
          <p:nvPr/>
        </p:nvSpPr>
        <p:spPr>
          <a:xfrm>
            <a:off x="847885" y="2583455"/>
            <a:ext cx="4886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Carne suina 17.3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Carne avicola 11.6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+mj-lt"/>
              </a:rPr>
              <a:t>Carne bovina 8.9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Carne ovina 0.5 Kg</a:t>
            </a:r>
          </a:p>
        </p:txBody>
      </p:sp>
      <p:pic>
        <p:nvPicPr>
          <p:cNvPr id="12" name="Segnaposto contenuto 5" descr="Maiale con riempimento a tinta unita">
            <a:extLst>
              <a:ext uri="{FF2B5EF4-FFF2-40B4-BE49-F238E27FC236}">
                <a16:creationId xmlns:a16="http://schemas.microsoft.com/office/drawing/2014/main" id="{27E3BEE5-636C-8346-4EEA-0918E5FCA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7785" y="2262534"/>
            <a:ext cx="914400" cy="914400"/>
          </a:xfrm>
          <a:prstGeom prst="rect">
            <a:avLst/>
          </a:prstGeom>
        </p:spPr>
      </p:pic>
      <p:pic>
        <p:nvPicPr>
          <p:cNvPr id="13" name="Elemento grafico 12" descr="Gallo con riempimento a tinta unita">
            <a:extLst>
              <a:ext uri="{FF2B5EF4-FFF2-40B4-BE49-F238E27FC236}">
                <a16:creationId xmlns:a16="http://schemas.microsoft.com/office/drawing/2014/main" id="{5E8B788F-AE19-6842-E701-FF72B18F2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7785" y="2952938"/>
            <a:ext cx="914400" cy="914400"/>
          </a:xfrm>
          <a:prstGeom prst="rect">
            <a:avLst/>
          </a:prstGeom>
        </p:spPr>
      </p:pic>
      <p:pic>
        <p:nvPicPr>
          <p:cNvPr id="14" name="Elemento grafico 13" descr="Mucca con riempimento a tinta unita">
            <a:extLst>
              <a:ext uri="{FF2B5EF4-FFF2-40B4-BE49-F238E27FC236}">
                <a16:creationId xmlns:a16="http://schemas.microsoft.com/office/drawing/2014/main" id="{9BD8B39C-E4C1-5330-830B-F475D4458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7785" y="3611253"/>
            <a:ext cx="914400" cy="914400"/>
          </a:xfrm>
          <a:prstGeom prst="rect">
            <a:avLst/>
          </a:prstGeom>
        </p:spPr>
      </p:pic>
      <p:pic>
        <p:nvPicPr>
          <p:cNvPr id="15" name="Elemento grafico 14" descr="Pecora con riempimento a tinta unita">
            <a:extLst>
              <a:ext uri="{FF2B5EF4-FFF2-40B4-BE49-F238E27FC236}">
                <a16:creationId xmlns:a16="http://schemas.microsoft.com/office/drawing/2014/main" id="{D728250F-4EC7-5204-1D50-EE5756F35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2681" y="4262489"/>
            <a:ext cx="914400" cy="9144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8D19A4C-7A39-72CA-C64D-6B6A93C7152E}"/>
              </a:ext>
            </a:extLst>
          </p:cNvPr>
          <p:cNvSpPr txBox="1"/>
          <p:nvPr/>
        </p:nvSpPr>
        <p:spPr>
          <a:xfrm>
            <a:off x="7009311" y="6368948"/>
            <a:ext cx="230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(</a:t>
            </a:r>
            <a:r>
              <a:rPr lang="it-IT" i="1" dirty="0" err="1">
                <a:solidFill>
                  <a:schemeClr val="bg1"/>
                </a:solidFill>
              </a:rPr>
              <a:t>Assocarni</a:t>
            </a:r>
            <a:r>
              <a:rPr lang="it-IT" i="1" dirty="0">
                <a:solidFill>
                  <a:schemeClr val="bg1"/>
                </a:solidFill>
              </a:rPr>
              <a:t>, 2019)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32B48F-9398-4C80-93D9-3E976AE04879}"/>
              </a:ext>
            </a:extLst>
          </p:cNvPr>
          <p:cNvSpPr txBox="1"/>
          <p:nvPr/>
        </p:nvSpPr>
        <p:spPr>
          <a:xfrm>
            <a:off x="2816772" y="5595245"/>
            <a:ext cx="7210097" cy="40011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B2282F"/>
                </a:solidFill>
                <a:latin typeface="+mj-lt"/>
              </a:rPr>
              <a:t>Contrazione capacità spesa      </a:t>
            </a:r>
            <a:r>
              <a:rPr lang="it-IT" sz="2000" dirty="0">
                <a:solidFill>
                  <a:srgbClr val="B2282F"/>
                </a:solidFill>
                <a:latin typeface="+mj-lt"/>
                <a:sym typeface="Wingdings" panose="05000000000000000000" pitchFamily="2" charset="2"/>
              </a:rPr>
              <a:t>       </a:t>
            </a:r>
            <a:r>
              <a:rPr lang="it-IT" sz="2000" b="1" dirty="0">
                <a:solidFill>
                  <a:srgbClr val="B2282F"/>
                </a:solidFill>
                <a:latin typeface="+mj-lt"/>
                <a:sym typeface="Wingdings" panose="05000000000000000000" pitchFamily="2" charset="2"/>
              </a:rPr>
              <a:t>polarizzazione del consumatore</a:t>
            </a:r>
            <a:endParaRPr lang="it-IT" sz="2000" b="1" dirty="0">
              <a:solidFill>
                <a:srgbClr val="B2282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830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B7D10-0570-42C7-1D6B-E1C73A308AFF}"/>
              </a:ext>
            </a:extLst>
          </p:cNvPr>
          <p:cNvSpPr txBox="1">
            <a:spLocks/>
          </p:cNvSpPr>
          <p:nvPr/>
        </p:nvSpPr>
        <p:spPr>
          <a:xfrm>
            <a:off x="838200" y="141605"/>
            <a:ext cx="10515600" cy="9759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/>
              <a:t>Le richieste del consumatore carne odierno</a:t>
            </a:r>
            <a:endParaRPr lang="it-IT" dirty="0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42299B38-5530-7212-652A-1F3C6D71A3CB}"/>
              </a:ext>
            </a:extLst>
          </p:cNvPr>
          <p:cNvCxnSpPr>
            <a:cxnSpLocks/>
          </p:cNvCxnSpPr>
          <p:nvPr/>
        </p:nvCxnSpPr>
        <p:spPr>
          <a:xfrm flipH="1">
            <a:off x="4635777" y="1258336"/>
            <a:ext cx="13433" cy="3556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>
            <a:extLst>
              <a:ext uri="{FF2B5EF4-FFF2-40B4-BE49-F238E27FC236}">
                <a16:creationId xmlns:a16="http://schemas.microsoft.com/office/drawing/2014/main" id="{F5468962-A880-F5F4-FCB0-0702DD069604}"/>
              </a:ext>
            </a:extLst>
          </p:cNvPr>
          <p:cNvGrpSpPr/>
          <p:nvPr/>
        </p:nvGrpSpPr>
        <p:grpSpPr>
          <a:xfrm>
            <a:off x="937240" y="1668515"/>
            <a:ext cx="3108959" cy="1574896"/>
            <a:chOff x="332741" y="1111248"/>
            <a:chExt cx="3337556" cy="1465580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F70EACF5-1F42-3FF1-249A-AC703FA86D37}"/>
                </a:ext>
              </a:extLst>
            </p:cNvPr>
            <p:cNvSpPr/>
            <p:nvPr/>
          </p:nvSpPr>
          <p:spPr>
            <a:xfrm>
              <a:off x="332741" y="1111248"/>
              <a:ext cx="3134359" cy="146558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Elemento grafico 5" descr="Germe con riempimento a tinta unita">
              <a:extLst>
                <a:ext uri="{FF2B5EF4-FFF2-40B4-BE49-F238E27FC236}">
                  <a16:creationId xmlns:a16="http://schemas.microsoft.com/office/drawing/2014/main" id="{F0442FA2-0010-F9A8-8E5E-CAD5F8DEE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5800" y="1247140"/>
              <a:ext cx="1193800" cy="1193800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1BE7721-04D7-1F57-B5D4-BAC3B31AB23B}"/>
                </a:ext>
              </a:extLst>
            </p:cNvPr>
            <p:cNvSpPr txBox="1"/>
            <p:nvPr/>
          </p:nvSpPr>
          <p:spPr>
            <a:xfrm>
              <a:off x="1231899" y="1613207"/>
              <a:ext cx="2438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Sicurezza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8AA17B-1DA5-40C2-5E7F-F27CDBCAABFD}"/>
              </a:ext>
            </a:extLst>
          </p:cNvPr>
          <p:cNvSpPr txBox="1"/>
          <p:nvPr/>
        </p:nvSpPr>
        <p:spPr>
          <a:xfrm>
            <a:off x="454985" y="3418261"/>
            <a:ext cx="3881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200" dirty="0">
                <a:latin typeface="+mj-lt"/>
              </a:rPr>
              <a:t>Prodotto sicuro, che rispetti i requisiti igienico-sanitari </a:t>
            </a:r>
            <a:endParaRPr lang="it-IT" sz="2200" u="sng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2E0DC8-A2B8-5751-895B-875F58BA6B31}"/>
              </a:ext>
            </a:extLst>
          </p:cNvPr>
          <p:cNvSpPr txBox="1"/>
          <p:nvPr/>
        </p:nvSpPr>
        <p:spPr>
          <a:xfrm>
            <a:off x="5170729" y="5058749"/>
            <a:ext cx="656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Prodotto innovativo, in grado di mostrare caratteristiche superiori dal punto di vista organolettico-sensoriale</a:t>
            </a:r>
            <a:endParaRPr lang="it-IT" sz="2000" u="sng" dirty="0">
              <a:latin typeface="+mj-lt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7C9FB64-099A-F40E-7F1A-97525276CA1A}"/>
              </a:ext>
            </a:extLst>
          </p:cNvPr>
          <p:cNvGrpSpPr/>
          <p:nvPr/>
        </p:nvGrpSpPr>
        <p:grpSpPr>
          <a:xfrm>
            <a:off x="8145997" y="1003673"/>
            <a:ext cx="2919679" cy="1329692"/>
            <a:chOff x="1441583" y="3764180"/>
            <a:chExt cx="2919679" cy="1329692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80236795-A5D9-D5A0-1B7F-150D5E97461D}"/>
                </a:ext>
              </a:extLst>
            </p:cNvPr>
            <p:cNvGrpSpPr/>
            <p:nvPr/>
          </p:nvGrpSpPr>
          <p:grpSpPr>
            <a:xfrm>
              <a:off x="1441583" y="3764180"/>
              <a:ext cx="2919679" cy="1329692"/>
              <a:chOff x="332741" y="1111248"/>
              <a:chExt cx="3134359" cy="1465580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E61C453B-78B8-4AF2-C11D-80E932CEC382}"/>
                  </a:ext>
                </a:extLst>
              </p:cNvPr>
              <p:cNvSpPr/>
              <p:nvPr/>
            </p:nvSpPr>
            <p:spPr>
              <a:xfrm>
                <a:off x="332741" y="1111248"/>
                <a:ext cx="3134359" cy="1465580"/>
              </a:xfrm>
              <a:prstGeom prst="ellipse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177F52C-5FD3-8463-D433-D55BA54BB191}"/>
                  </a:ext>
                </a:extLst>
              </p:cNvPr>
              <p:cNvSpPr txBox="1"/>
              <p:nvPr/>
            </p:nvSpPr>
            <p:spPr>
              <a:xfrm>
                <a:off x="1684841" y="1602440"/>
                <a:ext cx="1429222" cy="508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Salubrità</a:t>
                </a:r>
              </a:p>
            </p:txBody>
          </p:sp>
        </p:grpSp>
        <p:pic>
          <p:nvPicPr>
            <p:cNvPr id="16" name="Elemento grafico 15" descr="Cuore con pulsazioni con riempimento a tinta unita">
              <a:extLst>
                <a:ext uri="{FF2B5EF4-FFF2-40B4-BE49-F238E27FC236}">
                  <a16:creationId xmlns:a16="http://schemas.microsoft.com/office/drawing/2014/main" id="{F445B9EA-06C5-438C-2C07-82136466A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45409" y="4006652"/>
              <a:ext cx="888524" cy="914400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95C7B7-3DB3-2ADC-D536-0D675D0A3118}"/>
              </a:ext>
            </a:extLst>
          </p:cNvPr>
          <p:cNvSpPr txBox="1"/>
          <p:nvPr/>
        </p:nvSpPr>
        <p:spPr>
          <a:xfrm>
            <a:off x="5170729" y="4355483"/>
            <a:ext cx="651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+mj-lt"/>
              </a:rPr>
              <a:t>Prodotto che si possa inserire facilmente in una dieta varia e bilanciata </a:t>
            </a:r>
            <a:r>
              <a:rPr lang="it-IT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it-IT" sz="2000" b="1" dirty="0">
                <a:latin typeface="+mj-lt"/>
                <a:sym typeface="Wingdings" panose="05000000000000000000" pitchFamily="2" charset="2"/>
              </a:rPr>
              <a:t>profilo nutrizionale</a:t>
            </a:r>
            <a:endParaRPr lang="it-IT" sz="2000" b="1" dirty="0">
              <a:latin typeface="+mj-lt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3FF9F17-118E-B8AB-6E94-5C67CD1ADCE2}"/>
              </a:ext>
            </a:extLst>
          </p:cNvPr>
          <p:cNvGrpSpPr/>
          <p:nvPr/>
        </p:nvGrpSpPr>
        <p:grpSpPr>
          <a:xfrm>
            <a:off x="5504875" y="1008473"/>
            <a:ext cx="3177541" cy="1329692"/>
            <a:chOff x="6319517" y="1111248"/>
            <a:chExt cx="3421386" cy="1465580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640AC92-9FF3-D259-C38F-00DCEC6AB59C}"/>
                </a:ext>
              </a:extLst>
            </p:cNvPr>
            <p:cNvSpPr/>
            <p:nvPr/>
          </p:nvSpPr>
          <p:spPr>
            <a:xfrm>
              <a:off x="6319517" y="1111248"/>
              <a:ext cx="3134359" cy="14655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Elemento grafico 9" descr="Valutazione 3 stella con riempimento a tinta unita">
              <a:extLst>
                <a:ext uri="{FF2B5EF4-FFF2-40B4-BE49-F238E27FC236}">
                  <a16:creationId xmlns:a16="http://schemas.microsoft.com/office/drawing/2014/main" id="{BD12450C-20B3-5DBD-907D-145A804E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92898" y="1247141"/>
              <a:ext cx="1193799" cy="1193799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A4BE19E-DB3E-172D-C344-AAE70265CD94}"/>
                </a:ext>
              </a:extLst>
            </p:cNvPr>
            <p:cNvSpPr txBox="1"/>
            <p:nvPr/>
          </p:nvSpPr>
          <p:spPr>
            <a:xfrm>
              <a:off x="7302505" y="1613206"/>
              <a:ext cx="2438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/>
                <a:t>Qualità</a:t>
              </a: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77AD4FCB-41FE-42DD-86CD-44B4BF165D0B}"/>
              </a:ext>
            </a:extLst>
          </p:cNvPr>
          <p:cNvSpPr/>
          <p:nvPr/>
        </p:nvSpPr>
        <p:spPr>
          <a:xfrm>
            <a:off x="3719123" y="6354735"/>
            <a:ext cx="470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Proxima Nova W05"/>
              </a:rPr>
              <a:t>Fonte: Ismea-Nielsen Consumer Panel, 2020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96118D9-D5DB-46D3-B612-D92E964B2CDA}"/>
              </a:ext>
            </a:extLst>
          </p:cNvPr>
          <p:cNvSpPr/>
          <p:nvPr/>
        </p:nvSpPr>
        <p:spPr>
          <a:xfrm>
            <a:off x="-12047" y="5866386"/>
            <a:ext cx="12343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4A4A49"/>
                </a:solidFill>
                <a:latin typeface="+mj-lt"/>
              </a:rPr>
              <a:t>STUDIO: SGMARKETING indagine quantitativa di approfondimento in </a:t>
            </a:r>
            <a:r>
              <a:rPr lang="it-IT" sz="1400" dirty="0">
                <a:solidFill>
                  <a:srgbClr val="4A4A49"/>
                </a:solidFill>
                <a:latin typeface="+mj-lt"/>
              </a:rPr>
              <a:t>C.A.W.I. (Computer </a:t>
            </a:r>
            <a:r>
              <a:rPr lang="it-IT" sz="1400" dirty="0" err="1">
                <a:solidFill>
                  <a:srgbClr val="4A4A49"/>
                </a:solidFill>
                <a:latin typeface="+mj-lt"/>
              </a:rPr>
              <a:t>Assisted</a:t>
            </a:r>
            <a:r>
              <a:rPr lang="it-IT" sz="1400" dirty="0">
                <a:solidFill>
                  <a:srgbClr val="4A4A49"/>
                </a:solidFill>
                <a:latin typeface="+mj-lt"/>
              </a:rPr>
              <a:t> Web </a:t>
            </a:r>
            <a:r>
              <a:rPr lang="it-IT" sz="1400" dirty="0" err="1">
                <a:solidFill>
                  <a:srgbClr val="4A4A49"/>
                </a:solidFill>
                <a:latin typeface="+mj-lt"/>
              </a:rPr>
              <a:t>Interviewing</a:t>
            </a:r>
            <a:r>
              <a:rPr lang="it-IT" sz="1400" dirty="0">
                <a:solidFill>
                  <a:srgbClr val="4A4A49"/>
                </a:solidFill>
                <a:latin typeface="+mj-lt"/>
              </a:rPr>
              <a:t>) - 2020 – </a:t>
            </a:r>
            <a:r>
              <a:rPr lang="it-IT" sz="1400" b="1" dirty="0">
                <a:solidFill>
                  <a:srgbClr val="4A4A49"/>
                </a:solidFill>
                <a:latin typeface="+mj-lt"/>
              </a:rPr>
              <a:t>consumo di carne e salumi</a:t>
            </a:r>
            <a:endParaRPr lang="it-IT" sz="1400" b="1" dirty="0">
              <a:latin typeface="+mj-lt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225C300-AA19-412D-A405-FA0226B7D513}"/>
              </a:ext>
            </a:extLst>
          </p:cNvPr>
          <p:cNvSpPr/>
          <p:nvPr/>
        </p:nvSpPr>
        <p:spPr>
          <a:xfrm>
            <a:off x="4825057" y="2506347"/>
            <a:ext cx="708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4A4A49"/>
                </a:solidFill>
                <a:latin typeface="Proxima Nova W05"/>
              </a:rPr>
              <a:t>KEYWORDS</a:t>
            </a:r>
            <a:r>
              <a:rPr lang="it-IT" b="1" dirty="0">
                <a:solidFill>
                  <a:srgbClr val="4A4A49"/>
                </a:solidFill>
                <a:latin typeface="+mj-lt"/>
              </a:rPr>
              <a:t>: </a:t>
            </a:r>
            <a:r>
              <a:rPr lang="it-IT" sz="2000" dirty="0">
                <a:latin typeface="+mj-lt"/>
              </a:rPr>
              <a:t>Italianità, localismo/territorialità, filiera controllata/valorizzazione/</a:t>
            </a:r>
            <a:r>
              <a:rPr lang="it-IT" sz="2000" b="1" dirty="0">
                <a:latin typeface="+mj-lt"/>
              </a:rPr>
              <a:t>profilo nutrizionale </a:t>
            </a:r>
            <a:r>
              <a:rPr lang="it-IT" sz="2000" dirty="0">
                <a:latin typeface="+mj-lt"/>
              </a:rPr>
              <a:t>e benessere animale rappresenteranno i driver primari di rassicurazione, e la certificazione DOP-IGP.</a:t>
            </a:r>
            <a:endParaRPr lang="it-IT" sz="2000" dirty="0"/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CA4B834E-B8EF-43CB-B907-1BF97595662C}"/>
              </a:ext>
            </a:extLst>
          </p:cNvPr>
          <p:cNvSpPr/>
          <p:nvPr/>
        </p:nvSpPr>
        <p:spPr>
          <a:xfrm>
            <a:off x="8047417" y="3717858"/>
            <a:ext cx="693527" cy="568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370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5CD02A9-CA46-9816-4898-8A99029C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0" y="2153426"/>
            <a:ext cx="4710009" cy="77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B45532-B146-21E6-DCFB-80F13B6EE670}"/>
              </a:ext>
            </a:extLst>
          </p:cNvPr>
          <p:cNvSpPr txBox="1"/>
          <p:nvPr/>
        </p:nvSpPr>
        <p:spPr>
          <a:xfrm>
            <a:off x="6096001" y="2218119"/>
            <a:ext cx="591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+mj-lt"/>
              </a:rPr>
              <a:t>Nella carne sottoposta a dry aging dopo 14 e 21 giorni si riscontra un aumento della </a:t>
            </a:r>
            <a:r>
              <a:rPr lang="it-IT" b="1" dirty="0">
                <a:latin typeface="+mj-lt"/>
              </a:rPr>
              <a:t>tenerezza e della succosità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50C813B-F089-D929-F939-B797AD72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9" y="3102250"/>
            <a:ext cx="4710010" cy="86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DA23B2E4-AFB3-88F8-E530-1BCD521EBE8D}"/>
              </a:ext>
            </a:extLst>
          </p:cNvPr>
          <p:cNvSpPr/>
          <p:nvPr/>
        </p:nvSpPr>
        <p:spPr>
          <a:xfrm>
            <a:off x="5117320" y="3294958"/>
            <a:ext cx="827770" cy="481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3D70FB-FFC9-A16F-7A1B-FE3E8F6F9795}"/>
              </a:ext>
            </a:extLst>
          </p:cNvPr>
          <p:cNvSpPr txBox="1"/>
          <p:nvPr/>
        </p:nvSpPr>
        <p:spPr>
          <a:xfrm>
            <a:off x="6095999" y="3070221"/>
            <a:ext cx="591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+mj-lt"/>
              </a:rPr>
              <a:t>La carne sottoposta a dry aging per 21 giorni ha ottenuto punteggi più alti in </a:t>
            </a:r>
            <a:r>
              <a:rPr lang="it-IT" b="1" dirty="0">
                <a:latin typeface="+mj-lt"/>
              </a:rPr>
              <a:t>termini di sapore e di gradimento complessivo </a:t>
            </a:r>
            <a:r>
              <a:rPr lang="it-IT" dirty="0">
                <a:latin typeface="+mj-lt"/>
              </a:rPr>
              <a:t>rispetto alla carne </a:t>
            </a:r>
            <a:r>
              <a:rPr lang="it-IT" dirty="0" err="1">
                <a:latin typeface="+mj-lt"/>
              </a:rPr>
              <a:t>wet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aged</a:t>
            </a:r>
            <a:endParaRPr lang="it-IT" dirty="0">
              <a:latin typeface="+mj-lt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873B55D-35DE-B10E-52A3-4D1D327F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0" y="4156728"/>
            <a:ext cx="4732595" cy="78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reccia a destra 23">
            <a:extLst>
              <a:ext uri="{FF2B5EF4-FFF2-40B4-BE49-F238E27FC236}">
                <a16:creationId xmlns:a16="http://schemas.microsoft.com/office/drawing/2014/main" id="{FBAB9561-2576-8BEC-4EA4-1A3A1289BBC5}"/>
              </a:ext>
            </a:extLst>
          </p:cNvPr>
          <p:cNvSpPr/>
          <p:nvPr/>
        </p:nvSpPr>
        <p:spPr>
          <a:xfrm>
            <a:off x="5134096" y="4336517"/>
            <a:ext cx="827770" cy="481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F66D4BF-2F67-59B1-9AF0-7A698485997A}"/>
              </a:ext>
            </a:extLst>
          </p:cNvPr>
          <p:cNvSpPr txBox="1"/>
          <p:nvPr/>
        </p:nvSpPr>
        <p:spPr>
          <a:xfrm>
            <a:off x="6095999" y="4087407"/>
            <a:ext cx="59197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Il processo di dry aging della durata di 28 giorni ha permesso di ottenere un prodotto preferibile in termini di </a:t>
            </a:r>
            <a:r>
              <a:rPr lang="it-IT" b="1" dirty="0">
                <a:latin typeface="+mj-lt"/>
              </a:rPr>
              <a:t>sapore e tenerezza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0EEE5BB-4E8B-A024-D0FB-90D578905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89" y="5092362"/>
            <a:ext cx="4732595" cy="110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51D21B2D-A3C6-F6C9-72F2-31CE727F94C6}"/>
              </a:ext>
            </a:extLst>
          </p:cNvPr>
          <p:cNvSpPr/>
          <p:nvPr/>
        </p:nvSpPr>
        <p:spPr>
          <a:xfrm>
            <a:off x="5134097" y="5361744"/>
            <a:ext cx="827769" cy="481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5935EFB-BFAA-C3C2-D715-D3934A2F0758}"/>
              </a:ext>
            </a:extLst>
          </p:cNvPr>
          <p:cNvSpPr txBox="1"/>
          <p:nvPr/>
        </p:nvSpPr>
        <p:spPr>
          <a:xfrm>
            <a:off x="6095999" y="5082565"/>
            <a:ext cx="5919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+mj-lt"/>
              </a:rPr>
              <a:t>Il panel sensoriale ha attribuito valori significativamente più elevati alla </a:t>
            </a:r>
            <a:r>
              <a:rPr lang="it-IT" b="1" dirty="0">
                <a:latin typeface="+mj-lt"/>
              </a:rPr>
              <a:t>tenerezza, al sapore</a:t>
            </a:r>
            <a:r>
              <a:rPr lang="it-IT" dirty="0">
                <a:latin typeface="+mj-lt"/>
              </a:rPr>
              <a:t> e </a:t>
            </a:r>
            <a:r>
              <a:rPr lang="it-IT" b="1" dirty="0">
                <a:latin typeface="+mj-lt"/>
              </a:rPr>
              <a:t>all'accettabilità complessiva </a:t>
            </a:r>
            <a:r>
              <a:rPr lang="it-IT" dirty="0">
                <a:latin typeface="+mj-lt"/>
              </a:rPr>
              <a:t>della carne di dry-</a:t>
            </a:r>
            <a:r>
              <a:rPr lang="it-IT" dirty="0" err="1">
                <a:latin typeface="+mj-lt"/>
              </a:rPr>
              <a:t>aged</a:t>
            </a:r>
            <a:r>
              <a:rPr lang="it-IT" dirty="0">
                <a:latin typeface="+mj-lt"/>
              </a:rPr>
              <a:t> (28 giorni), indipendentemente dai tagli testati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F34D8749-3D2E-4C58-8C83-66804ED59739}"/>
              </a:ext>
            </a:extLst>
          </p:cNvPr>
          <p:cNvSpPr txBox="1">
            <a:spLocks/>
          </p:cNvSpPr>
          <p:nvPr/>
        </p:nvSpPr>
        <p:spPr>
          <a:xfrm>
            <a:off x="113589" y="292528"/>
            <a:ext cx="4474926" cy="7851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Dry-aging literature </a:t>
            </a:r>
            <a:endParaRPr lang="it-IT" sz="32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algn="ctr"/>
            <a:endParaRPr lang="it-IT" sz="3200" b="1" dirty="0">
              <a:solidFill>
                <a:srgbClr val="B22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2313EE-3016-3941-FD5B-79370586B16F}"/>
              </a:ext>
            </a:extLst>
          </p:cNvPr>
          <p:cNvSpPr txBox="1"/>
          <p:nvPr/>
        </p:nvSpPr>
        <p:spPr>
          <a:xfrm>
            <a:off x="4006778" y="5594968"/>
            <a:ext cx="70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2019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71DCA7-DA41-999D-9F33-D9769DE7B435}"/>
              </a:ext>
            </a:extLst>
          </p:cNvPr>
          <p:cNvSpPr txBox="1"/>
          <p:nvPr/>
        </p:nvSpPr>
        <p:spPr>
          <a:xfrm>
            <a:off x="4006777" y="2533877"/>
            <a:ext cx="70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397B1B-CCB0-DCDC-8394-8B3EB562BD6C}"/>
              </a:ext>
            </a:extLst>
          </p:cNvPr>
          <p:cNvSpPr txBox="1"/>
          <p:nvPr/>
        </p:nvSpPr>
        <p:spPr>
          <a:xfrm>
            <a:off x="4006776" y="3429000"/>
            <a:ext cx="70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2016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D204E2-F60A-C657-5FD5-067869AEE3CC}"/>
              </a:ext>
            </a:extLst>
          </p:cNvPr>
          <p:cNvSpPr txBox="1"/>
          <p:nvPr/>
        </p:nvSpPr>
        <p:spPr>
          <a:xfrm>
            <a:off x="4006779" y="4597933"/>
            <a:ext cx="70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C89F3AFE-366D-2D6C-447B-28C0954D2433}"/>
              </a:ext>
            </a:extLst>
          </p:cNvPr>
          <p:cNvSpPr/>
          <p:nvPr/>
        </p:nvSpPr>
        <p:spPr>
          <a:xfrm>
            <a:off x="5129472" y="2287318"/>
            <a:ext cx="827770" cy="4810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2E171DD-56D1-4B00-A3E6-C3D1FCAE42E0}"/>
              </a:ext>
            </a:extLst>
          </p:cNvPr>
          <p:cNvSpPr/>
          <p:nvPr/>
        </p:nvSpPr>
        <p:spPr>
          <a:xfrm>
            <a:off x="3584377" y="1090191"/>
            <a:ext cx="3448879" cy="694368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96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14-28 giorni aging</a:t>
            </a:r>
          </a:p>
        </p:txBody>
      </p:sp>
    </p:spTree>
    <p:extLst>
      <p:ext uri="{BB962C8B-B14F-4D97-AF65-F5344CB8AC3E}">
        <p14:creationId xmlns:p14="http://schemas.microsoft.com/office/powerpoint/2010/main" val="3656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41D14F69-B342-0AB1-235F-C71FF0394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1" y="1973509"/>
            <a:ext cx="6202726" cy="310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58D37D-16EE-10CA-91F3-E37B2A047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559" y="2562629"/>
            <a:ext cx="5138582" cy="19273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7C1F1A5-A135-F629-B6F5-FC61B79F9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758" y="945814"/>
            <a:ext cx="3011662" cy="75236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F5DC5F4-D95A-471C-9381-DCBDEB15C4EE}"/>
              </a:ext>
            </a:extLst>
          </p:cNvPr>
          <p:cNvSpPr txBox="1">
            <a:spLocks/>
          </p:cNvSpPr>
          <p:nvPr/>
        </p:nvSpPr>
        <p:spPr>
          <a:xfrm>
            <a:off x="4163987" y="286299"/>
            <a:ext cx="6263640" cy="5551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SAFETY - 2023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9A18047-9D68-4E30-ADE9-2EEBD1F803CB}"/>
              </a:ext>
            </a:extLst>
          </p:cNvPr>
          <p:cNvCxnSpPr>
            <a:cxnSpLocks/>
          </p:cNvCxnSpPr>
          <p:nvPr/>
        </p:nvCxnSpPr>
        <p:spPr>
          <a:xfrm>
            <a:off x="6768664" y="4004441"/>
            <a:ext cx="4204136" cy="0"/>
          </a:xfrm>
          <a:prstGeom prst="line">
            <a:avLst/>
          </a:prstGeom>
          <a:ln w="25400">
            <a:solidFill>
              <a:srgbClr val="B2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77DBF6BB-DDB6-46EF-B93E-BEEB2439F97F}"/>
              </a:ext>
            </a:extLst>
          </p:cNvPr>
          <p:cNvCxnSpPr>
            <a:cxnSpLocks/>
          </p:cNvCxnSpPr>
          <p:nvPr/>
        </p:nvCxnSpPr>
        <p:spPr>
          <a:xfrm>
            <a:off x="7136523" y="4214648"/>
            <a:ext cx="1245476" cy="0"/>
          </a:xfrm>
          <a:prstGeom prst="line">
            <a:avLst/>
          </a:prstGeom>
          <a:ln w="25400">
            <a:solidFill>
              <a:srgbClr val="B2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04A5258E-5976-483E-B159-1FBC110D9664}"/>
              </a:ext>
            </a:extLst>
          </p:cNvPr>
          <p:cNvSpPr/>
          <p:nvPr/>
        </p:nvSpPr>
        <p:spPr>
          <a:xfrm>
            <a:off x="5678185" y="3026979"/>
            <a:ext cx="651642" cy="977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8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 Vegani invecchiano più lentamente? - Quora">
            <a:extLst>
              <a:ext uri="{FF2B5EF4-FFF2-40B4-BE49-F238E27FC236}">
                <a16:creationId xmlns:a16="http://schemas.microsoft.com/office/drawing/2014/main" id="{472AE219-3A72-4F0D-A5A0-D4E736CB1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9" b="-1"/>
          <a:stretch/>
        </p:blipFill>
        <p:spPr bwMode="auto">
          <a:xfrm>
            <a:off x="3936669" y="-216"/>
            <a:ext cx="7532241" cy="685821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393FAB-3F50-14D5-F1E3-B2845CF3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97" y="1333807"/>
            <a:ext cx="385157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B22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Scopo della Ricerca</a:t>
            </a: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0519E-E437-8BC5-2C31-445934392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97" y="2312871"/>
            <a:ext cx="4157992" cy="3922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>
                <a:latin typeface="+mj-lt"/>
              </a:rPr>
              <a:t>Valutazione delle </a:t>
            </a:r>
            <a:r>
              <a:rPr lang="it-IT" sz="2000" b="1" dirty="0">
                <a:latin typeface="+mj-lt"/>
              </a:rPr>
              <a:t>modificazioni chimico-qualitative ed organolettico-sensoriali</a:t>
            </a:r>
            <a:r>
              <a:rPr lang="it-IT" sz="2000" dirty="0">
                <a:latin typeface="+mj-lt"/>
              </a:rPr>
              <a:t>, durante il processo di maturazione  </a:t>
            </a:r>
            <a:r>
              <a:rPr lang="it-IT" sz="2000" b="1" dirty="0">
                <a:latin typeface="+mj-lt"/>
              </a:rPr>
              <a:t>dry-aging </a:t>
            </a:r>
            <a:r>
              <a:rPr lang="it-IT" sz="2000" dirty="0">
                <a:latin typeface="+mj-lt"/>
              </a:rPr>
              <a:t>di </a:t>
            </a:r>
            <a:r>
              <a:rPr lang="it-IT" sz="2000" b="1" dirty="0">
                <a:latin typeface="+mj-lt"/>
              </a:rPr>
              <a:t>carne bovina </a:t>
            </a:r>
            <a:r>
              <a:rPr lang="it-IT" sz="2000" dirty="0">
                <a:latin typeface="+mj-lt"/>
              </a:rPr>
              <a:t>in condizioni controllate di processo.</a:t>
            </a:r>
          </a:p>
        </p:txBody>
      </p:sp>
      <p:pic>
        <p:nvPicPr>
          <p:cNvPr id="4" name="Picture 2" descr="MATURMEAT® 150 KG PER MONTH">
            <a:extLst>
              <a:ext uri="{FF2B5EF4-FFF2-40B4-BE49-F238E27FC236}">
                <a16:creationId xmlns:a16="http://schemas.microsoft.com/office/drawing/2014/main" id="{CF280811-822C-9BFE-99BE-5D94FC7F8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r="16449"/>
          <a:stretch/>
        </p:blipFill>
        <p:spPr bwMode="auto">
          <a:xfrm>
            <a:off x="8120953" y="369661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2264</Words>
  <Application>Microsoft Office PowerPoint</Application>
  <PresentationFormat>Widescreen</PresentationFormat>
  <Paragraphs>318</Paragraphs>
  <Slides>29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Proxima Nova W05</vt:lpstr>
      <vt:lpstr>Times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Scopo della Ricerca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Panseri</dc:creator>
  <cp:lastModifiedBy>Sara Panseri</cp:lastModifiedBy>
  <cp:revision>25</cp:revision>
  <dcterms:created xsi:type="dcterms:W3CDTF">2023-11-02T14:30:51Z</dcterms:created>
  <dcterms:modified xsi:type="dcterms:W3CDTF">2023-11-08T14:32:44Z</dcterms:modified>
</cp:coreProperties>
</file>