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75" r:id="rId1"/>
    <p:sldMasterId id="2147483678" r:id="rId2"/>
    <p:sldMasterId id="2147483691" r:id="rId3"/>
  </p:sldMasterIdLst>
  <p:notesMasterIdLst>
    <p:notesMasterId r:id="rId41"/>
  </p:notesMasterIdLst>
  <p:sldIdLst>
    <p:sldId id="258" r:id="rId4"/>
    <p:sldId id="445" r:id="rId5"/>
    <p:sldId id="446" r:id="rId6"/>
    <p:sldId id="444" r:id="rId7"/>
    <p:sldId id="1023" r:id="rId8"/>
    <p:sldId id="980" r:id="rId9"/>
    <p:sldId id="355" r:id="rId10"/>
    <p:sldId id="356" r:id="rId11"/>
    <p:sldId id="1099" r:id="rId12"/>
    <p:sldId id="1100" r:id="rId13"/>
    <p:sldId id="1140" r:id="rId14"/>
    <p:sldId id="1103" r:id="rId15"/>
    <p:sldId id="1116" r:id="rId16"/>
    <p:sldId id="1117" r:id="rId17"/>
    <p:sldId id="1135" r:id="rId18"/>
    <p:sldId id="1118" r:id="rId19"/>
    <p:sldId id="1136" r:id="rId20"/>
    <p:sldId id="1127" r:id="rId21"/>
    <p:sldId id="1137" r:id="rId22"/>
    <p:sldId id="1120" r:id="rId23"/>
    <p:sldId id="512" r:id="rId24"/>
    <p:sldId id="513" r:id="rId25"/>
    <p:sldId id="551" r:id="rId26"/>
    <p:sldId id="259" r:id="rId27"/>
    <p:sldId id="260" r:id="rId28"/>
    <p:sldId id="261" r:id="rId29"/>
    <p:sldId id="262" r:id="rId30"/>
    <p:sldId id="263" r:id="rId31"/>
    <p:sldId id="286" r:id="rId32"/>
    <p:sldId id="264" r:id="rId33"/>
    <p:sldId id="265" r:id="rId34"/>
    <p:sldId id="284" r:id="rId35"/>
    <p:sldId id="285" r:id="rId36"/>
    <p:sldId id="288" r:id="rId37"/>
    <p:sldId id="287" r:id="rId38"/>
    <p:sldId id="289" r:id="rId39"/>
    <p:sldId id="267" r:id="rId40"/>
  </p:sldIdLst>
  <p:sldSz cx="9144000" cy="5143500" type="screen16x9"/>
  <p:notesSz cx="6858000" cy="9144000"/>
  <p:embeddedFontLst>
    <p:embeddedFont>
      <p:font typeface="MS PGothic" panose="020B0600070205080204" pitchFamily="34" charset="-128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rbel" panose="020B0503020204020204" pitchFamily="34" charset="0"/>
      <p:regular r:id="rId51"/>
      <p:bold r:id="rId52"/>
      <p:italic r:id="rId53"/>
      <p:boldItalic r:id="rId54"/>
    </p:embeddedFont>
    <p:embeddedFont>
      <p:font typeface="Inter" panose="020B0604020202020204" charset="0"/>
      <p:regular r:id="rId55"/>
      <p:bold r:id="rId56"/>
    </p:embeddedFont>
    <p:embeddedFont>
      <p:font typeface="Lato Light" panose="020B0604020202020204" charset="0"/>
      <p:regular r:id="rId57"/>
      <p:bold r:id="rId58"/>
      <p:italic r:id="rId59"/>
      <p:boldItalic r:id="rId60"/>
    </p:embeddedFont>
    <p:embeddedFont>
      <p:font typeface="League Spartan" panose="020B0604020202020204" charset="0"/>
      <p:regular r:id="rId61"/>
      <p:bold r:id="rId62"/>
    </p:embeddedFont>
    <p:embeddedFont>
      <p:font typeface="League Spartan Medium" panose="020B0604020202020204" charset="0"/>
      <p:regular r:id="rId63"/>
      <p:bold r:id="rId64"/>
    </p:embeddedFont>
    <p:embeddedFont>
      <p:font typeface="Lucida Sans Unicode" panose="020B0602030504020204" pitchFamily="34" charset="0"/>
      <p:regular r:id="rId65"/>
    </p:embeddedFont>
    <p:embeddedFont>
      <p:font typeface="Open Sans Medium" panose="020B0604020202020204" charset="0"/>
      <p:regular r:id="rId66"/>
      <p:bold r:id="rId67"/>
      <p:italic r:id="rId68"/>
      <p:boldItalic r:id="rId69"/>
    </p:embeddedFont>
    <p:embeddedFont>
      <p:font typeface="Poppins" panose="020B0604020202020204" charset="0"/>
      <p:regular r:id="rId70"/>
      <p:bold r:id="rId71"/>
      <p:italic r:id="rId72"/>
      <p:boldItalic r:id="rId73"/>
    </p:embeddedFont>
    <p:embeddedFont>
      <p:font typeface="Tahoma" panose="020B0604030504040204" pitchFamily="34" charset="0"/>
      <p:regular r:id="rId74"/>
      <p:bold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9B07D4-843D-448E-B447-2CE288D791E5}" v="17" dt="2023-11-09T14:27:48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032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3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74" Type="http://schemas.openxmlformats.org/officeDocument/2006/relationships/font" Target="fonts/font33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font" Target="fonts/font32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E9A85D-7804-48E4-A6D6-F1F558575EB6}" type="doc">
      <dgm:prSet loTypeId="urn:microsoft.com/office/officeart/2005/8/layout/radial6" loCatId="cycle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it-IT"/>
        </a:p>
      </dgm:t>
    </dgm:pt>
    <dgm:pt modelId="{C2355C72-0A24-43D9-819B-268360236B48}">
      <dgm:prSet phldrT="[Testo]" custT="1"/>
      <dgm:spPr>
        <a:solidFill>
          <a:srgbClr val="0070C0"/>
        </a:solidFill>
      </dgm:spPr>
      <dgm:t>
        <a:bodyPr/>
        <a:lstStyle/>
        <a:p>
          <a:r>
            <a:rPr lang="it-IT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One </a:t>
          </a:r>
          <a:r>
            <a:rPr lang="it-IT" sz="2000" b="1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endParaRPr lang="it-IT" sz="2000" b="1" dirty="0">
            <a:solidFill>
              <a:srgbClr val="FFFF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it-IT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Unica Salute</a:t>
          </a:r>
        </a:p>
      </dgm:t>
    </dgm:pt>
    <dgm:pt modelId="{D921540A-9F2D-40CC-9F55-91546800BD35}" type="parTrans" cxnId="{D36A00D9-73B6-49C3-B66E-B5F309AED931}">
      <dgm:prSet/>
      <dgm:spPr/>
      <dgm:t>
        <a:bodyPr/>
        <a:lstStyle/>
        <a:p>
          <a:endParaRPr lang="it-IT"/>
        </a:p>
      </dgm:t>
    </dgm:pt>
    <dgm:pt modelId="{0A939637-F575-4C84-99C3-0C7A6B3D8C73}" type="sibTrans" cxnId="{D36A00D9-73B6-49C3-B66E-B5F309AED931}">
      <dgm:prSet/>
      <dgm:spPr/>
      <dgm:t>
        <a:bodyPr/>
        <a:lstStyle/>
        <a:p>
          <a:endParaRPr lang="it-IT"/>
        </a:p>
      </dgm:t>
    </dgm:pt>
    <dgm:pt modelId="{03124BFB-AB57-4318-A8FA-56ECCE53E85B}">
      <dgm:prSet phldrT="[Testo]" custT="1"/>
      <dgm:spPr>
        <a:solidFill>
          <a:schemeClr val="bg1">
            <a:lumMod val="60000"/>
            <a:lumOff val="40000"/>
          </a:schemeClr>
        </a:solidFill>
      </dgm:spPr>
      <dgm:t>
        <a:bodyPr/>
        <a:lstStyle/>
        <a:p>
          <a:r>
            <a:rPr lang="it-IT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Salute degli Animali</a:t>
          </a:r>
        </a:p>
      </dgm:t>
    </dgm:pt>
    <dgm:pt modelId="{A39FE059-BEC8-47F0-90CE-077004B19A62}" type="parTrans" cxnId="{1212E70E-9442-42D1-A762-FB75EE72BA50}">
      <dgm:prSet/>
      <dgm:spPr/>
      <dgm:t>
        <a:bodyPr/>
        <a:lstStyle/>
        <a:p>
          <a:endParaRPr lang="it-IT"/>
        </a:p>
      </dgm:t>
    </dgm:pt>
    <dgm:pt modelId="{076D5618-AFC1-4B14-B32F-6569D4D026F0}" type="sibTrans" cxnId="{1212E70E-9442-42D1-A762-FB75EE72BA50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61EA0561-51AD-4EF7-B30A-AA2E0E6EB5DB}">
      <dgm:prSet phldrT="[Testo]" custT="1"/>
      <dgm:spPr>
        <a:solidFill>
          <a:srgbClr val="CCFFCC"/>
        </a:solidFill>
      </dgm:spPr>
      <dgm:t>
        <a:bodyPr/>
        <a:lstStyle/>
        <a:p>
          <a:r>
            <a:rPr lang="it-IT" sz="1800" b="0" dirty="0">
              <a:latin typeface="Arial" panose="020B0604020202020204" pitchFamily="34" charset="0"/>
              <a:cs typeface="Arial" panose="020B0604020202020204" pitchFamily="34" charset="0"/>
            </a:rPr>
            <a:t>Salute dell’Ambiente</a:t>
          </a:r>
        </a:p>
      </dgm:t>
    </dgm:pt>
    <dgm:pt modelId="{0CF81504-CDFE-484A-8682-F57D5B17A75A}" type="parTrans" cxnId="{CFA79CCB-1EAC-42A3-994A-549AE70DDED0}">
      <dgm:prSet/>
      <dgm:spPr/>
      <dgm:t>
        <a:bodyPr/>
        <a:lstStyle/>
        <a:p>
          <a:endParaRPr lang="it-IT"/>
        </a:p>
      </dgm:t>
    </dgm:pt>
    <dgm:pt modelId="{3D4AD48F-FD08-4805-B2F0-EAADE19DDD5B}" type="sibTrans" cxnId="{CFA79CCB-1EAC-42A3-994A-549AE70DDED0}">
      <dgm:prSet/>
      <dgm:spPr>
        <a:solidFill>
          <a:srgbClr val="F47A26"/>
        </a:solidFill>
      </dgm:spPr>
      <dgm:t>
        <a:bodyPr/>
        <a:lstStyle/>
        <a:p>
          <a:endParaRPr lang="it-IT"/>
        </a:p>
      </dgm:t>
    </dgm:pt>
    <dgm:pt modelId="{27FD8F91-8367-4813-9C0A-A62A79778D6D}">
      <dgm:prSet phldrT="[Testo]" custT="1"/>
      <dgm:spPr>
        <a:solidFill>
          <a:srgbClr val="C00000"/>
        </a:solidFill>
      </dgm:spPr>
      <dgm:t>
        <a:bodyPr/>
        <a:lstStyle/>
        <a:p>
          <a:r>
            <a:rPr lang="it-IT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Salute dell’Uomo</a:t>
          </a:r>
        </a:p>
      </dgm:t>
    </dgm:pt>
    <dgm:pt modelId="{2BD60EFF-96CE-4AFD-AACC-817AFEFFAA30}" type="parTrans" cxnId="{1135C925-A93F-48EF-ABC3-6568CD92ACFB}">
      <dgm:prSet/>
      <dgm:spPr/>
      <dgm:t>
        <a:bodyPr/>
        <a:lstStyle/>
        <a:p>
          <a:endParaRPr lang="it-IT"/>
        </a:p>
      </dgm:t>
    </dgm:pt>
    <dgm:pt modelId="{E8B0FF6C-7FC8-40A6-B405-0847710F8642}" type="sibTrans" cxnId="{1135C925-A93F-48EF-ABC3-6568CD92ACFB}">
      <dgm:prSet/>
      <dgm:spPr>
        <a:solidFill>
          <a:srgbClr val="C00000"/>
        </a:solidFill>
      </dgm:spPr>
      <dgm:t>
        <a:bodyPr/>
        <a:lstStyle/>
        <a:p>
          <a:endParaRPr lang="it-IT"/>
        </a:p>
      </dgm:t>
    </dgm:pt>
    <dgm:pt modelId="{AF14636E-0FFB-4FF8-A56C-4D6F994B69A1}" type="pres">
      <dgm:prSet presAssocID="{27E9A85D-7804-48E4-A6D6-F1F558575EB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B592107-D918-4CA2-83D3-843276179E24}" type="pres">
      <dgm:prSet presAssocID="{C2355C72-0A24-43D9-819B-268360236B48}" presName="centerShape" presStyleLbl="node0" presStyleIdx="0" presStyleCnt="1" custScaleX="188487" custScaleY="161426"/>
      <dgm:spPr/>
    </dgm:pt>
    <dgm:pt modelId="{127797DA-644A-48B8-94BC-0512B1A83F6A}" type="pres">
      <dgm:prSet presAssocID="{03124BFB-AB57-4318-A8FA-56ECCE53E85B}" presName="node" presStyleLbl="node1" presStyleIdx="0" presStyleCnt="3" custScaleX="197334" custScaleY="179427" custRadScaleRad="114954" custRadScaleInc="0">
        <dgm:presLayoutVars>
          <dgm:bulletEnabled val="1"/>
        </dgm:presLayoutVars>
      </dgm:prSet>
      <dgm:spPr/>
    </dgm:pt>
    <dgm:pt modelId="{EA672493-17D5-43F5-8A44-46890F49F737}" type="pres">
      <dgm:prSet presAssocID="{03124BFB-AB57-4318-A8FA-56ECCE53E85B}" presName="dummy" presStyleCnt="0"/>
      <dgm:spPr/>
    </dgm:pt>
    <dgm:pt modelId="{FE40AF05-D09F-44EA-B382-DE276942B4B7}" type="pres">
      <dgm:prSet presAssocID="{076D5618-AFC1-4B14-B32F-6569D4D026F0}" presName="sibTrans" presStyleLbl="sibTrans2D1" presStyleIdx="0" presStyleCnt="3"/>
      <dgm:spPr/>
    </dgm:pt>
    <dgm:pt modelId="{3813DC03-FB0A-41D8-8DA4-241C4BC733FF}" type="pres">
      <dgm:prSet presAssocID="{61EA0561-51AD-4EF7-B30A-AA2E0E6EB5DB}" presName="node" presStyleLbl="node1" presStyleIdx="1" presStyleCnt="3" custScaleX="276680" custScaleY="152730">
        <dgm:presLayoutVars>
          <dgm:bulletEnabled val="1"/>
        </dgm:presLayoutVars>
      </dgm:prSet>
      <dgm:spPr/>
    </dgm:pt>
    <dgm:pt modelId="{AA3510D5-9C4C-4AED-939E-88031E46C0F9}" type="pres">
      <dgm:prSet presAssocID="{61EA0561-51AD-4EF7-B30A-AA2E0E6EB5DB}" presName="dummy" presStyleCnt="0"/>
      <dgm:spPr/>
    </dgm:pt>
    <dgm:pt modelId="{293E63DF-C54A-4839-9B37-A97359165D35}" type="pres">
      <dgm:prSet presAssocID="{3D4AD48F-FD08-4805-B2F0-EAADE19DDD5B}" presName="sibTrans" presStyleLbl="sibTrans2D1" presStyleIdx="1" presStyleCnt="3"/>
      <dgm:spPr/>
    </dgm:pt>
    <dgm:pt modelId="{DDC3775E-4198-4B15-8F35-E71DFD6C3BCD}" type="pres">
      <dgm:prSet presAssocID="{27FD8F91-8367-4813-9C0A-A62A79778D6D}" presName="node" presStyleLbl="node1" presStyleIdx="2" presStyleCnt="3" custScaleX="189515" custScaleY="152730" custRadScaleRad="120158" custRadScaleInc="7041">
        <dgm:presLayoutVars>
          <dgm:bulletEnabled val="1"/>
        </dgm:presLayoutVars>
      </dgm:prSet>
      <dgm:spPr/>
    </dgm:pt>
    <dgm:pt modelId="{391086EC-7FB0-44C8-948B-51FFBA36A496}" type="pres">
      <dgm:prSet presAssocID="{27FD8F91-8367-4813-9C0A-A62A79778D6D}" presName="dummy" presStyleCnt="0"/>
      <dgm:spPr/>
    </dgm:pt>
    <dgm:pt modelId="{D9F89317-5AEC-4FFA-859E-D4C27511CB56}" type="pres">
      <dgm:prSet presAssocID="{E8B0FF6C-7FC8-40A6-B405-0847710F8642}" presName="sibTrans" presStyleLbl="sibTrans2D1" presStyleIdx="2" presStyleCnt="3"/>
      <dgm:spPr/>
    </dgm:pt>
  </dgm:ptLst>
  <dgm:cxnLst>
    <dgm:cxn modelId="{0A399504-56B6-4706-9617-D2A351DCA09D}" type="presOf" srcId="{61EA0561-51AD-4EF7-B30A-AA2E0E6EB5DB}" destId="{3813DC03-FB0A-41D8-8DA4-241C4BC733FF}" srcOrd="0" destOrd="0" presId="urn:microsoft.com/office/officeart/2005/8/layout/radial6"/>
    <dgm:cxn modelId="{36624A09-95BA-428E-9C2A-F09CC56CAF8E}" type="presOf" srcId="{27FD8F91-8367-4813-9C0A-A62A79778D6D}" destId="{DDC3775E-4198-4B15-8F35-E71DFD6C3BCD}" srcOrd="0" destOrd="0" presId="urn:microsoft.com/office/officeart/2005/8/layout/radial6"/>
    <dgm:cxn modelId="{1212E70E-9442-42D1-A762-FB75EE72BA50}" srcId="{C2355C72-0A24-43D9-819B-268360236B48}" destId="{03124BFB-AB57-4318-A8FA-56ECCE53E85B}" srcOrd="0" destOrd="0" parTransId="{A39FE059-BEC8-47F0-90CE-077004B19A62}" sibTransId="{076D5618-AFC1-4B14-B32F-6569D4D026F0}"/>
    <dgm:cxn modelId="{05644213-27D2-4CEB-8708-C38348083FDE}" type="presOf" srcId="{27E9A85D-7804-48E4-A6D6-F1F558575EB6}" destId="{AF14636E-0FFB-4FF8-A56C-4D6F994B69A1}" srcOrd="0" destOrd="0" presId="urn:microsoft.com/office/officeart/2005/8/layout/radial6"/>
    <dgm:cxn modelId="{1135C925-A93F-48EF-ABC3-6568CD92ACFB}" srcId="{C2355C72-0A24-43D9-819B-268360236B48}" destId="{27FD8F91-8367-4813-9C0A-A62A79778D6D}" srcOrd="2" destOrd="0" parTransId="{2BD60EFF-96CE-4AFD-AACC-817AFEFFAA30}" sibTransId="{E8B0FF6C-7FC8-40A6-B405-0847710F8642}"/>
    <dgm:cxn modelId="{ACC05C2A-2317-48EB-9CE5-16C71CD08AB4}" type="presOf" srcId="{076D5618-AFC1-4B14-B32F-6569D4D026F0}" destId="{FE40AF05-D09F-44EA-B382-DE276942B4B7}" srcOrd="0" destOrd="0" presId="urn:microsoft.com/office/officeart/2005/8/layout/radial6"/>
    <dgm:cxn modelId="{C6296862-A863-4079-A12D-0FA2307FD2F5}" type="presOf" srcId="{C2355C72-0A24-43D9-819B-268360236B48}" destId="{AB592107-D918-4CA2-83D3-843276179E24}" srcOrd="0" destOrd="0" presId="urn:microsoft.com/office/officeart/2005/8/layout/radial6"/>
    <dgm:cxn modelId="{BBECCA4C-94E8-40FE-A65C-C7563C02D366}" type="presOf" srcId="{3D4AD48F-FD08-4805-B2F0-EAADE19DDD5B}" destId="{293E63DF-C54A-4839-9B37-A97359165D35}" srcOrd="0" destOrd="0" presId="urn:microsoft.com/office/officeart/2005/8/layout/radial6"/>
    <dgm:cxn modelId="{7F904250-B18F-4830-AE01-C3EB585FAFFF}" type="presOf" srcId="{E8B0FF6C-7FC8-40A6-B405-0847710F8642}" destId="{D9F89317-5AEC-4FFA-859E-D4C27511CB56}" srcOrd="0" destOrd="0" presId="urn:microsoft.com/office/officeart/2005/8/layout/radial6"/>
    <dgm:cxn modelId="{CFA79CCB-1EAC-42A3-994A-549AE70DDED0}" srcId="{C2355C72-0A24-43D9-819B-268360236B48}" destId="{61EA0561-51AD-4EF7-B30A-AA2E0E6EB5DB}" srcOrd="1" destOrd="0" parTransId="{0CF81504-CDFE-484A-8682-F57D5B17A75A}" sibTransId="{3D4AD48F-FD08-4805-B2F0-EAADE19DDD5B}"/>
    <dgm:cxn modelId="{D36A00D9-73B6-49C3-B66E-B5F309AED931}" srcId="{27E9A85D-7804-48E4-A6D6-F1F558575EB6}" destId="{C2355C72-0A24-43D9-819B-268360236B48}" srcOrd="0" destOrd="0" parTransId="{D921540A-9F2D-40CC-9F55-91546800BD35}" sibTransId="{0A939637-F575-4C84-99C3-0C7A6B3D8C73}"/>
    <dgm:cxn modelId="{EB098BFA-9409-44A4-8CA5-96AF69AFFEC3}" type="presOf" srcId="{03124BFB-AB57-4318-A8FA-56ECCE53E85B}" destId="{127797DA-644A-48B8-94BC-0512B1A83F6A}" srcOrd="0" destOrd="0" presId="urn:microsoft.com/office/officeart/2005/8/layout/radial6"/>
    <dgm:cxn modelId="{86271FEA-3BD3-40E2-AA4B-8ABFDB7A5F49}" type="presParOf" srcId="{AF14636E-0FFB-4FF8-A56C-4D6F994B69A1}" destId="{AB592107-D918-4CA2-83D3-843276179E24}" srcOrd="0" destOrd="0" presId="urn:microsoft.com/office/officeart/2005/8/layout/radial6"/>
    <dgm:cxn modelId="{448A2017-D9C3-4303-9666-02D2A4383D96}" type="presParOf" srcId="{AF14636E-0FFB-4FF8-A56C-4D6F994B69A1}" destId="{127797DA-644A-48B8-94BC-0512B1A83F6A}" srcOrd="1" destOrd="0" presId="urn:microsoft.com/office/officeart/2005/8/layout/radial6"/>
    <dgm:cxn modelId="{8FEED57D-790C-48DE-A504-C0C58F7A9951}" type="presParOf" srcId="{AF14636E-0FFB-4FF8-A56C-4D6F994B69A1}" destId="{EA672493-17D5-43F5-8A44-46890F49F737}" srcOrd="2" destOrd="0" presId="urn:microsoft.com/office/officeart/2005/8/layout/radial6"/>
    <dgm:cxn modelId="{D7EE3580-7F74-49E2-A797-2AD6243457E0}" type="presParOf" srcId="{AF14636E-0FFB-4FF8-A56C-4D6F994B69A1}" destId="{FE40AF05-D09F-44EA-B382-DE276942B4B7}" srcOrd="3" destOrd="0" presId="urn:microsoft.com/office/officeart/2005/8/layout/radial6"/>
    <dgm:cxn modelId="{A6634E20-9843-47E2-9DF0-B124F7AFCAAF}" type="presParOf" srcId="{AF14636E-0FFB-4FF8-A56C-4D6F994B69A1}" destId="{3813DC03-FB0A-41D8-8DA4-241C4BC733FF}" srcOrd="4" destOrd="0" presId="urn:microsoft.com/office/officeart/2005/8/layout/radial6"/>
    <dgm:cxn modelId="{0FD5BC65-CCA2-4839-BFEC-A52E2C3631DC}" type="presParOf" srcId="{AF14636E-0FFB-4FF8-A56C-4D6F994B69A1}" destId="{AA3510D5-9C4C-4AED-939E-88031E46C0F9}" srcOrd="5" destOrd="0" presId="urn:microsoft.com/office/officeart/2005/8/layout/radial6"/>
    <dgm:cxn modelId="{3D3B0B36-A6D9-42A4-8CFA-049E1FEF5EE8}" type="presParOf" srcId="{AF14636E-0FFB-4FF8-A56C-4D6F994B69A1}" destId="{293E63DF-C54A-4839-9B37-A97359165D35}" srcOrd="6" destOrd="0" presId="urn:microsoft.com/office/officeart/2005/8/layout/radial6"/>
    <dgm:cxn modelId="{74779861-71A0-418B-A336-2A988AADF45D}" type="presParOf" srcId="{AF14636E-0FFB-4FF8-A56C-4D6F994B69A1}" destId="{DDC3775E-4198-4B15-8F35-E71DFD6C3BCD}" srcOrd="7" destOrd="0" presId="urn:microsoft.com/office/officeart/2005/8/layout/radial6"/>
    <dgm:cxn modelId="{972771FB-B17B-4B4B-A35F-F2460272914C}" type="presParOf" srcId="{AF14636E-0FFB-4FF8-A56C-4D6F994B69A1}" destId="{391086EC-7FB0-44C8-948B-51FFBA36A496}" srcOrd="8" destOrd="0" presId="urn:microsoft.com/office/officeart/2005/8/layout/radial6"/>
    <dgm:cxn modelId="{00F19C9F-8032-45C6-9156-37C8745124FD}" type="presParOf" srcId="{AF14636E-0FFB-4FF8-A56C-4D6F994B69A1}" destId="{D9F89317-5AEC-4FFA-859E-D4C27511CB56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994C1-74D3-4F65-9B4C-DA69F5A7185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B52122E-95CA-4E51-83E6-AB12B4F3B7F3}" type="pres">
      <dgm:prSet presAssocID="{892994C1-74D3-4F65-9B4C-DA69F5A71857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A70597E9-9FD4-439A-A749-9C427506CF72}" type="presOf" srcId="{892994C1-74D3-4F65-9B4C-DA69F5A71857}" destId="{EB52122E-95CA-4E51-83E6-AB12B4F3B7F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89317-5AEC-4FFA-859E-D4C27511CB56}">
      <dsp:nvSpPr>
        <dsp:cNvPr id="0" name=""/>
        <dsp:cNvSpPr/>
      </dsp:nvSpPr>
      <dsp:spPr>
        <a:xfrm>
          <a:off x="414230" y="396655"/>
          <a:ext cx="1864573" cy="1864573"/>
        </a:xfrm>
        <a:prstGeom prst="blockArc">
          <a:avLst>
            <a:gd name="adj1" fmla="val 8916572"/>
            <a:gd name="adj2" fmla="val 16421634"/>
            <a:gd name="adj3" fmla="val 4639"/>
          </a:avLst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3E63DF-C54A-4839-9B37-A97359165D35}">
      <dsp:nvSpPr>
        <dsp:cNvPr id="0" name=""/>
        <dsp:cNvSpPr/>
      </dsp:nvSpPr>
      <dsp:spPr>
        <a:xfrm>
          <a:off x="444873" y="450974"/>
          <a:ext cx="1864573" cy="1864573"/>
        </a:xfrm>
        <a:prstGeom prst="blockArc">
          <a:avLst>
            <a:gd name="adj1" fmla="val 1575541"/>
            <a:gd name="adj2" fmla="val 9152049"/>
            <a:gd name="adj3" fmla="val 4639"/>
          </a:avLst>
        </a:prstGeom>
        <a:solidFill>
          <a:srgbClr val="F47A2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40AF05-D09F-44EA-B382-DE276942B4B7}">
      <dsp:nvSpPr>
        <dsp:cNvPr id="0" name=""/>
        <dsp:cNvSpPr/>
      </dsp:nvSpPr>
      <dsp:spPr>
        <a:xfrm>
          <a:off x="472901" y="398547"/>
          <a:ext cx="1864573" cy="1864573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592107-D918-4CA2-83D3-843276179E24}">
      <dsp:nvSpPr>
        <dsp:cNvPr id="0" name=""/>
        <dsp:cNvSpPr/>
      </dsp:nvSpPr>
      <dsp:spPr>
        <a:xfrm>
          <a:off x="596540" y="638284"/>
          <a:ext cx="1617294" cy="1385100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One </a:t>
          </a:r>
          <a:r>
            <a:rPr lang="it-IT" sz="2000" b="1" kern="1200" dirty="0" err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Health</a:t>
          </a:r>
          <a:endParaRPr lang="it-IT" sz="2000" b="1" kern="1200" dirty="0">
            <a:solidFill>
              <a:srgbClr val="FFFF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Unica Salute</a:t>
          </a:r>
        </a:p>
      </dsp:txBody>
      <dsp:txXfrm>
        <a:off x="833387" y="841127"/>
        <a:ext cx="1143600" cy="979414"/>
      </dsp:txXfrm>
    </dsp:sp>
    <dsp:sp modelId="{127797DA-644A-48B8-94BC-0512B1A83F6A}">
      <dsp:nvSpPr>
        <dsp:cNvPr id="0" name=""/>
        <dsp:cNvSpPr/>
      </dsp:nvSpPr>
      <dsp:spPr>
        <a:xfrm>
          <a:off x="812566" y="-118674"/>
          <a:ext cx="1185243" cy="1077689"/>
        </a:xfrm>
        <a:prstGeom prst="ellipse">
          <a:avLst/>
        </a:prstGeom>
        <a:solidFill>
          <a:schemeClr val="bg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Salute degli Animali</a:t>
          </a:r>
        </a:p>
      </dsp:txBody>
      <dsp:txXfrm>
        <a:off x="986141" y="39150"/>
        <a:ext cx="838093" cy="762041"/>
      </dsp:txXfrm>
    </dsp:sp>
    <dsp:sp modelId="{3813DC03-FB0A-41D8-8DA4-241C4BC733FF}">
      <dsp:nvSpPr>
        <dsp:cNvPr id="0" name=""/>
        <dsp:cNvSpPr/>
      </dsp:nvSpPr>
      <dsp:spPr>
        <a:xfrm>
          <a:off x="1362937" y="1327496"/>
          <a:ext cx="1661818" cy="917339"/>
        </a:xfrm>
        <a:prstGeom prst="ellipse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0" kern="1200" dirty="0">
              <a:latin typeface="Arial" panose="020B0604020202020204" pitchFamily="34" charset="0"/>
              <a:cs typeface="Arial" panose="020B0604020202020204" pitchFamily="34" charset="0"/>
            </a:rPr>
            <a:t>Salute dell’Ambiente</a:t>
          </a:r>
        </a:p>
      </dsp:txBody>
      <dsp:txXfrm>
        <a:off x="1606305" y="1461837"/>
        <a:ext cx="1175082" cy="648657"/>
      </dsp:txXfrm>
    </dsp:sp>
    <dsp:sp modelId="{DDC3775E-4198-4B15-8F35-E71DFD6C3BCD}">
      <dsp:nvSpPr>
        <dsp:cNvPr id="0" name=""/>
        <dsp:cNvSpPr/>
      </dsp:nvSpPr>
      <dsp:spPr>
        <a:xfrm>
          <a:off x="0" y="1344608"/>
          <a:ext cx="1138280" cy="917339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rPr>
            <a:t>Salute dell’Uomo</a:t>
          </a:r>
        </a:p>
      </dsp:txBody>
      <dsp:txXfrm>
        <a:off x="166697" y="1478949"/>
        <a:ext cx="804886" cy="648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SLIDES_API88661570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SLIDES_API88661570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SLIDES_API88661570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SLIDES_API88661570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SLIDES_API88661570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SLIDES_API88661570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SLIDES_API88661570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SLIDES_API88661570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SLIDES_API88661570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SLIDES_API88661570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SLIDES_API88661570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SLIDES_API88661570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SLIDES_API88661570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SLIDES_API88661570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E536EA-DAB1-40BF-836E-EA44F772B670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984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>
            <a:extLst>
              <a:ext uri="{FF2B5EF4-FFF2-40B4-BE49-F238E27FC236}">
                <a16:creationId xmlns:a16="http://schemas.microsoft.com/office/drawing/2014/main" id="{6FABD4F6-970C-4A14-996E-79DD2B334F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Segnaposto note 2">
            <a:extLst>
              <a:ext uri="{FF2B5EF4-FFF2-40B4-BE49-F238E27FC236}">
                <a16:creationId xmlns:a16="http://schemas.microsoft.com/office/drawing/2014/main" id="{6EB1E0AE-BD3F-4A59-B57D-42FF37C6C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3556" name="Segnaposto piè di pagina 3">
            <a:extLst>
              <a:ext uri="{FF2B5EF4-FFF2-40B4-BE49-F238E27FC236}">
                <a16:creationId xmlns:a16="http://schemas.microsoft.com/office/drawing/2014/main" id="{954B31A8-34FD-4F44-AC98-74CAB7C472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Presentazione del 26 luglio 2007</a:t>
            </a:r>
          </a:p>
        </p:txBody>
      </p:sp>
      <p:sp>
        <p:nvSpPr>
          <p:cNvPr id="23557" name="Segnaposto numero diapositiva 4">
            <a:extLst>
              <a:ext uri="{FF2B5EF4-FFF2-40B4-BE49-F238E27FC236}">
                <a16:creationId xmlns:a16="http://schemas.microsoft.com/office/drawing/2014/main" id="{F5CBAEE1-B7DE-4BCE-97D9-F6D6E4720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AB6AA4-3458-4A97-966D-B6E60C1E0B24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>
            <a:extLst>
              <a:ext uri="{FF2B5EF4-FFF2-40B4-BE49-F238E27FC236}">
                <a16:creationId xmlns:a16="http://schemas.microsoft.com/office/drawing/2014/main" id="{7995B033-7908-423F-A896-E03462492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Segnaposto note 2">
            <a:extLst>
              <a:ext uri="{FF2B5EF4-FFF2-40B4-BE49-F238E27FC236}">
                <a16:creationId xmlns:a16="http://schemas.microsoft.com/office/drawing/2014/main" id="{E985C668-24AB-47C7-9861-5B2C1C6F8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1508" name="Segnaposto piè di pagina 3">
            <a:extLst>
              <a:ext uri="{FF2B5EF4-FFF2-40B4-BE49-F238E27FC236}">
                <a16:creationId xmlns:a16="http://schemas.microsoft.com/office/drawing/2014/main" id="{15E97FE1-B1E2-4717-AD84-0AB11E07BA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9463" indent="-2984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856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7988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5741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146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18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90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62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Presentazione del 26 luglio 2007</a:t>
            </a:r>
          </a:p>
        </p:txBody>
      </p:sp>
      <p:sp>
        <p:nvSpPr>
          <p:cNvPr id="21509" name="Segnaposto numero diapositiva 4">
            <a:extLst>
              <a:ext uri="{FF2B5EF4-FFF2-40B4-BE49-F238E27FC236}">
                <a16:creationId xmlns:a16="http://schemas.microsoft.com/office/drawing/2014/main" id="{125DD3BB-80D1-4D15-9B8C-424378A30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9463" indent="-2984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856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7988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5741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146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18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90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62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F9C96E20-489E-4109-9DE3-FBF2E06CF1D7}" type="slidenum">
              <a:rPr kumimoji="0" lang="it-IT" alt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7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>
            <a:extLst>
              <a:ext uri="{FF2B5EF4-FFF2-40B4-BE49-F238E27FC236}">
                <a16:creationId xmlns:a16="http://schemas.microsoft.com/office/drawing/2014/main" id="{580DE8A7-A1AA-4C74-B44C-1F8628351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5603" name="Segnaposto note 2">
            <a:extLst>
              <a:ext uri="{FF2B5EF4-FFF2-40B4-BE49-F238E27FC236}">
                <a16:creationId xmlns:a16="http://schemas.microsoft.com/office/drawing/2014/main" id="{50D53D4D-33AF-455F-BD2F-394E32548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25604" name="Segnaposto piè di pagina 3">
            <a:extLst>
              <a:ext uri="{FF2B5EF4-FFF2-40B4-BE49-F238E27FC236}">
                <a16:creationId xmlns:a16="http://schemas.microsoft.com/office/drawing/2014/main" id="{D466B87B-1CF2-4D2C-A4E1-4B430527BD6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9463" indent="-2984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856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7988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5741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146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18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90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62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Presentazione del 26 luglio 2007</a:t>
            </a:r>
          </a:p>
        </p:txBody>
      </p:sp>
      <p:sp>
        <p:nvSpPr>
          <p:cNvPr id="25605" name="Segnaposto numero diapositiva 4">
            <a:extLst>
              <a:ext uri="{FF2B5EF4-FFF2-40B4-BE49-F238E27FC236}">
                <a16:creationId xmlns:a16="http://schemas.microsoft.com/office/drawing/2014/main" id="{1F5C86D9-E6D4-4657-A11B-AC0DEEC6C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9463" indent="-29845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9856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77988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57413" indent="-239713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146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718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290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86213" indent="-239713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714CC053-5644-4F6C-BB80-E6AC324BAA88}" type="slidenum">
              <a:rPr kumimoji="0" lang="it-IT" altLang="it-IT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8</a:t>
            </a:fld>
            <a:endParaRPr kumimoji="0" lang="it-IT" altLang="it-IT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>
            <a:extLst>
              <a:ext uri="{FF2B5EF4-FFF2-40B4-BE49-F238E27FC236}">
                <a16:creationId xmlns:a16="http://schemas.microsoft.com/office/drawing/2014/main" id="{06CE9C7E-5C8C-44A1-91F9-8088EA342E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3539" name="Segnaposto note 2">
            <a:extLst>
              <a:ext uri="{FF2B5EF4-FFF2-40B4-BE49-F238E27FC236}">
                <a16:creationId xmlns:a16="http://schemas.microsoft.com/office/drawing/2014/main" id="{9DE5FD2D-1A89-4A1B-8799-F323C6B30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egnaposto immagine diapositiva 1">
            <a:extLst>
              <a:ext uri="{FF2B5EF4-FFF2-40B4-BE49-F238E27FC236}">
                <a16:creationId xmlns:a16="http://schemas.microsoft.com/office/drawing/2014/main" id="{D90C0E8A-C39B-43FB-9EB9-B378C21D61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63" name="Segnaposto note 2">
            <a:extLst>
              <a:ext uri="{FF2B5EF4-FFF2-40B4-BE49-F238E27FC236}">
                <a16:creationId xmlns:a16="http://schemas.microsoft.com/office/drawing/2014/main" id="{AEFE034F-9881-4779-92C0-AF5718212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SLIDES_API88661570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SLIDES_API88661570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SLIDES_API88661570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SLIDES_API88661570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Introduction_Slide_1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76797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632175" y="1717350"/>
            <a:ext cx="5520900" cy="26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727196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l="7871" r="4470"/>
          <a:stretch/>
        </p:blipFill>
        <p:spPr>
          <a:xfrm rot="5399995">
            <a:off x="5161977" y="1270987"/>
            <a:ext cx="5149824" cy="260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398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62">
          <p15:clr>
            <a:srgbClr val="E46962"/>
          </p15:clr>
        </p15:guide>
        <p15:guide id="6" pos="458">
          <p15:clr>
            <a:srgbClr val="E46962"/>
          </p15:clr>
        </p15:guide>
        <p15:guide id="7" orient="horz" pos="1082">
          <p15:clr>
            <a:srgbClr val="E46962"/>
          </p15:clr>
        </p15:guide>
        <p15:guide id="8" orient="horz" pos="903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4_1">
  <p:cSld name="CUSTOM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/>
          <p:nvPr/>
        </p:nvSpPr>
        <p:spPr>
          <a:xfrm>
            <a:off x="3036788" y="1364028"/>
            <a:ext cx="1519962" cy="1966570"/>
          </a:xfrm>
          <a:custGeom>
            <a:avLst/>
            <a:gdLst/>
            <a:ahLst/>
            <a:cxnLst/>
            <a:rect l="l" t="t" r="r" b="b"/>
            <a:pathLst>
              <a:path w="4983482" h="6447770" extrusionOk="0">
                <a:moveTo>
                  <a:pt x="4983482" y="0"/>
                </a:moveTo>
                <a:lnTo>
                  <a:pt x="4983482" y="1152"/>
                </a:lnTo>
                <a:lnTo>
                  <a:pt x="4884042" y="6173"/>
                </a:lnTo>
                <a:cubicBezTo>
                  <a:pt x="4168136" y="78877"/>
                  <a:pt x="3609474" y="683482"/>
                  <a:pt x="3609474" y="1418570"/>
                </a:cubicBezTo>
                <a:cubicBezTo>
                  <a:pt x="3609474" y="2107715"/>
                  <a:pt x="4100486" y="2682178"/>
                  <a:pt x="4751750" y="2811200"/>
                </a:cubicBezTo>
                <a:lnTo>
                  <a:pt x="4877001" y="2829915"/>
                </a:lnTo>
                <a:lnTo>
                  <a:pt x="4799835" y="2833812"/>
                </a:lnTo>
                <a:cubicBezTo>
                  <a:pt x="3688520" y="2946672"/>
                  <a:pt x="2821298" y="3885212"/>
                  <a:pt x="2821298" y="5026303"/>
                </a:cubicBezTo>
                <a:lnTo>
                  <a:pt x="2829563" y="5189982"/>
                </a:lnTo>
                <a:lnTo>
                  <a:pt x="2810610" y="5314168"/>
                </a:lnTo>
                <a:cubicBezTo>
                  <a:pt x="2678226" y="5961114"/>
                  <a:pt x="2105809" y="6447770"/>
                  <a:pt x="1419727" y="6447770"/>
                </a:cubicBezTo>
                <a:cubicBezTo>
                  <a:pt x="635633" y="6447770"/>
                  <a:pt x="0" y="5812137"/>
                  <a:pt x="0" y="5028043"/>
                </a:cubicBezTo>
                <a:lnTo>
                  <a:pt x="2309" y="4982324"/>
                </a:lnTo>
                <a:lnTo>
                  <a:pt x="1157" y="4982324"/>
                </a:lnTo>
                <a:lnTo>
                  <a:pt x="6545" y="4769242"/>
                </a:lnTo>
                <a:cubicBezTo>
                  <a:pt x="136898" y="2197684"/>
                  <a:pt x="2198840" y="135741"/>
                  <a:pt x="4770399" y="5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25"/>
          <p:cNvSpPr/>
          <p:nvPr/>
        </p:nvSpPr>
        <p:spPr>
          <a:xfrm>
            <a:off x="4138040" y="1363675"/>
            <a:ext cx="1966570" cy="1519962"/>
          </a:xfrm>
          <a:custGeom>
            <a:avLst/>
            <a:gdLst/>
            <a:ahLst/>
            <a:cxnLst/>
            <a:rect l="l" t="t" r="r" b="b"/>
            <a:pathLst>
              <a:path w="6447769" h="4983482" extrusionOk="0">
                <a:moveTo>
                  <a:pt x="1419727" y="0"/>
                </a:moveTo>
                <a:lnTo>
                  <a:pt x="1465447" y="2309"/>
                </a:lnTo>
                <a:lnTo>
                  <a:pt x="1465447" y="1157"/>
                </a:lnTo>
                <a:lnTo>
                  <a:pt x="1678528" y="6545"/>
                </a:lnTo>
                <a:cubicBezTo>
                  <a:pt x="4250087" y="136898"/>
                  <a:pt x="6312029" y="2198841"/>
                  <a:pt x="6442381" y="4770399"/>
                </a:cubicBezTo>
                <a:lnTo>
                  <a:pt x="6447769" y="4983482"/>
                </a:lnTo>
                <a:lnTo>
                  <a:pt x="6446619" y="4983482"/>
                </a:lnTo>
                <a:lnTo>
                  <a:pt x="6441597" y="4884041"/>
                </a:lnTo>
                <a:cubicBezTo>
                  <a:pt x="6368893" y="4168135"/>
                  <a:pt x="5764288" y="3609473"/>
                  <a:pt x="5029200" y="3609473"/>
                </a:cubicBezTo>
                <a:cubicBezTo>
                  <a:pt x="4294112" y="3609473"/>
                  <a:pt x="3689507" y="4168135"/>
                  <a:pt x="3616803" y="4884041"/>
                </a:cubicBezTo>
                <a:lnTo>
                  <a:pt x="3614562" y="4928423"/>
                </a:lnTo>
                <a:lnTo>
                  <a:pt x="3608185" y="4802127"/>
                </a:lnTo>
                <a:cubicBezTo>
                  <a:pt x="3495325" y="3690812"/>
                  <a:pt x="2556784" y="2823590"/>
                  <a:pt x="1415693" y="2823590"/>
                </a:cubicBezTo>
                <a:lnTo>
                  <a:pt x="1267636" y="2831067"/>
                </a:lnTo>
                <a:lnTo>
                  <a:pt x="1133602" y="2810611"/>
                </a:lnTo>
                <a:cubicBezTo>
                  <a:pt x="486657" y="2678226"/>
                  <a:pt x="0" y="2105810"/>
                  <a:pt x="0" y="1419727"/>
                </a:cubicBezTo>
                <a:cubicBezTo>
                  <a:pt x="0" y="635633"/>
                  <a:pt x="635633" y="0"/>
                  <a:pt x="14197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25"/>
          <p:cNvSpPr/>
          <p:nvPr/>
        </p:nvSpPr>
        <p:spPr>
          <a:xfrm>
            <a:off x="3037141" y="2911624"/>
            <a:ext cx="1966570" cy="1519962"/>
          </a:xfrm>
          <a:custGeom>
            <a:avLst/>
            <a:gdLst/>
            <a:ahLst/>
            <a:cxnLst/>
            <a:rect l="l" t="t" r="r" b="b"/>
            <a:pathLst>
              <a:path w="6447771" h="4983481" extrusionOk="0">
                <a:moveTo>
                  <a:pt x="0" y="0"/>
                </a:moveTo>
                <a:lnTo>
                  <a:pt x="1152" y="0"/>
                </a:lnTo>
                <a:lnTo>
                  <a:pt x="6173" y="99439"/>
                </a:lnTo>
                <a:cubicBezTo>
                  <a:pt x="78877" y="815345"/>
                  <a:pt x="683482" y="1374007"/>
                  <a:pt x="1418570" y="1374007"/>
                </a:cubicBezTo>
                <a:cubicBezTo>
                  <a:pt x="2107715" y="1374007"/>
                  <a:pt x="2682178" y="882996"/>
                  <a:pt x="2811200" y="231731"/>
                </a:cubicBezTo>
                <a:lnTo>
                  <a:pt x="2828419" y="116492"/>
                </a:lnTo>
                <a:lnTo>
                  <a:pt x="2831519" y="177872"/>
                </a:lnTo>
                <a:cubicBezTo>
                  <a:pt x="2944379" y="1289187"/>
                  <a:pt x="3882919" y="2156409"/>
                  <a:pt x="5024010" y="2156409"/>
                </a:cubicBezTo>
                <a:lnTo>
                  <a:pt x="5148631" y="2150116"/>
                </a:lnTo>
                <a:lnTo>
                  <a:pt x="5173203" y="2151357"/>
                </a:lnTo>
                <a:cubicBezTo>
                  <a:pt x="5889109" y="2224061"/>
                  <a:pt x="6447771" y="2828666"/>
                  <a:pt x="6447771" y="3563754"/>
                </a:cubicBezTo>
                <a:cubicBezTo>
                  <a:pt x="6447771" y="4347848"/>
                  <a:pt x="5812138" y="4983481"/>
                  <a:pt x="5028044" y="4983481"/>
                </a:cubicBezTo>
                <a:lnTo>
                  <a:pt x="4982325" y="4981172"/>
                </a:lnTo>
                <a:lnTo>
                  <a:pt x="4982325" y="4982324"/>
                </a:lnTo>
                <a:lnTo>
                  <a:pt x="4769242" y="4976936"/>
                </a:lnTo>
                <a:cubicBezTo>
                  <a:pt x="2197683" y="4846583"/>
                  <a:pt x="135741" y="2784641"/>
                  <a:pt x="5388" y="2130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/>
          <p:nvPr/>
        </p:nvSpPr>
        <p:spPr>
          <a:xfrm>
            <a:off x="4585148" y="2464634"/>
            <a:ext cx="1519961" cy="1966570"/>
          </a:xfrm>
          <a:custGeom>
            <a:avLst/>
            <a:gdLst/>
            <a:ahLst/>
            <a:cxnLst/>
            <a:rect l="l" t="t" r="r" b="b"/>
            <a:pathLst>
              <a:path w="4983480" h="6447772" extrusionOk="0">
                <a:moveTo>
                  <a:pt x="3563753" y="0"/>
                </a:moveTo>
                <a:cubicBezTo>
                  <a:pt x="4347847" y="0"/>
                  <a:pt x="4983480" y="635633"/>
                  <a:pt x="4983480" y="1419727"/>
                </a:cubicBezTo>
                <a:lnTo>
                  <a:pt x="4981172" y="1465449"/>
                </a:lnTo>
                <a:lnTo>
                  <a:pt x="4982322" y="1465449"/>
                </a:lnTo>
                <a:lnTo>
                  <a:pt x="4976934" y="1678530"/>
                </a:lnTo>
                <a:cubicBezTo>
                  <a:pt x="4846582" y="4250089"/>
                  <a:pt x="2784640" y="6312031"/>
                  <a:pt x="213081" y="6442384"/>
                </a:cubicBezTo>
                <a:lnTo>
                  <a:pt x="0" y="6447772"/>
                </a:lnTo>
                <a:lnTo>
                  <a:pt x="0" y="6446619"/>
                </a:lnTo>
                <a:lnTo>
                  <a:pt x="99439" y="6441598"/>
                </a:lnTo>
                <a:cubicBezTo>
                  <a:pt x="815345" y="6368894"/>
                  <a:pt x="1374007" y="5764289"/>
                  <a:pt x="1374007" y="5029201"/>
                </a:cubicBezTo>
                <a:cubicBezTo>
                  <a:pt x="1374007" y="4294113"/>
                  <a:pt x="815345" y="3689508"/>
                  <a:pt x="99439" y="3616804"/>
                </a:cubicBezTo>
                <a:lnTo>
                  <a:pt x="74876" y="3615564"/>
                </a:lnTo>
                <a:lnTo>
                  <a:pt x="175579" y="3610479"/>
                </a:lnTo>
                <a:cubicBezTo>
                  <a:pt x="1286894" y="3497619"/>
                  <a:pt x="2154116" y="2559078"/>
                  <a:pt x="2154116" y="1417987"/>
                </a:cubicBezTo>
                <a:lnTo>
                  <a:pt x="2149115" y="1318948"/>
                </a:lnTo>
                <a:lnTo>
                  <a:pt x="2151356" y="1274568"/>
                </a:lnTo>
                <a:cubicBezTo>
                  <a:pt x="2224060" y="558662"/>
                  <a:pt x="2828665" y="0"/>
                  <a:pt x="35637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1"/>
          </p:nvPr>
        </p:nvSpPr>
        <p:spPr>
          <a:xfrm>
            <a:off x="467425" y="1394975"/>
            <a:ext cx="219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5"/>
          <p:cNvSpPr txBox="1"/>
          <p:nvPr/>
        </p:nvSpPr>
        <p:spPr>
          <a:xfrm>
            <a:off x="3240103" y="26425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4" name="Google Shape;144;p25"/>
          <p:cNvSpPr txBox="1"/>
          <p:nvPr/>
        </p:nvSpPr>
        <p:spPr>
          <a:xfrm>
            <a:off x="4305541" y="161187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5421603" y="26425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6" name="Google Shape;146;p25"/>
          <p:cNvSpPr txBox="1"/>
          <p:nvPr/>
        </p:nvSpPr>
        <p:spPr>
          <a:xfrm>
            <a:off x="4305541" y="3817250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2"/>
          </p:nvPr>
        </p:nvSpPr>
        <p:spPr>
          <a:xfrm>
            <a:off x="467425" y="3096425"/>
            <a:ext cx="219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subTitle" idx="3"/>
          </p:nvPr>
        </p:nvSpPr>
        <p:spPr>
          <a:xfrm>
            <a:off x="6302925" y="1394975"/>
            <a:ext cx="22773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4"/>
          </p:nvPr>
        </p:nvSpPr>
        <p:spPr>
          <a:xfrm>
            <a:off x="6302925" y="3096425"/>
            <a:ext cx="22773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4_2">
  <p:cSld name="CUSTOM_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3734770" y="1278900"/>
            <a:ext cx="1658390" cy="1638576"/>
          </a:xfrm>
          <a:custGeom>
            <a:avLst/>
            <a:gdLst/>
            <a:ahLst/>
            <a:cxnLst/>
            <a:rect l="l" t="t" r="r" b="b"/>
            <a:pathLst>
              <a:path w="21429" h="20851" extrusionOk="0">
                <a:moveTo>
                  <a:pt x="1" y="10736"/>
                </a:moveTo>
                <a:cubicBezTo>
                  <a:pt x="-74" y="5791"/>
                  <a:pt x="3035" y="2106"/>
                  <a:pt x="7007" y="666"/>
                </a:cubicBezTo>
                <a:cubicBezTo>
                  <a:pt x="10907" y="-749"/>
                  <a:pt x="15586" y="18"/>
                  <a:pt x="18852" y="3666"/>
                </a:cubicBezTo>
                <a:cubicBezTo>
                  <a:pt x="19974" y="4919"/>
                  <a:pt x="20705" y="6356"/>
                  <a:pt x="21094" y="7850"/>
                </a:cubicBezTo>
                <a:cubicBezTo>
                  <a:pt x="21476" y="9323"/>
                  <a:pt x="21526" y="10854"/>
                  <a:pt x="21272" y="12327"/>
                </a:cubicBezTo>
                <a:cubicBezTo>
                  <a:pt x="20780" y="15178"/>
                  <a:pt x="19147" y="17844"/>
                  <a:pt x="16446" y="19576"/>
                </a:cubicBezTo>
                <a:lnTo>
                  <a:pt x="17659" y="20851"/>
                </a:lnTo>
                <a:lnTo>
                  <a:pt x="11189" y="20851"/>
                </a:lnTo>
                <a:lnTo>
                  <a:pt x="11189" y="14426"/>
                </a:lnTo>
                <a:lnTo>
                  <a:pt x="12489" y="15726"/>
                </a:lnTo>
                <a:cubicBezTo>
                  <a:pt x="14377" y="15044"/>
                  <a:pt x="15587" y="13538"/>
                  <a:pt x="16008" y="11843"/>
                </a:cubicBezTo>
                <a:cubicBezTo>
                  <a:pt x="16411" y="10218"/>
                  <a:pt x="16091" y="8391"/>
                  <a:pt x="14774" y="6995"/>
                </a:cubicBezTo>
                <a:cubicBezTo>
                  <a:pt x="12838" y="4944"/>
                  <a:pt x="10165" y="4773"/>
                  <a:pt x="8134" y="5864"/>
                </a:cubicBezTo>
                <a:cubicBezTo>
                  <a:pt x="7076" y="6433"/>
                  <a:pt x="6213" y="7336"/>
                  <a:pt x="5717" y="8432"/>
                </a:cubicBezTo>
                <a:cubicBezTo>
                  <a:pt x="5210" y="9552"/>
                  <a:pt x="5082" y="10878"/>
                  <a:pt x="5520" y="12293"/>
                </a:cubicBezTo>
                <a:cubicBezTo>
                  <a:pt x="4660" y="11758"/>
                  <a:pt x="3725" y="11352"/>
                  <a:pt x="2745" y="11089"/>
                </a:cubicBezTo>
                <a:cubicBezTo>
                  <a:pt x="1851" y="10849"/>
                  <a:pt x="928" y="10730"/>
                  <a:pt x="1" y="107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1"/>
          </p:nvPr>
        </p:nvSpPr>
        <p:spPr>
          <a:xfrm>
            <a:off x="6368675" y="1394975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2902137" y="2119803"/>
            <a:ext cx="1623325" cy="1665656"/>
          </a:xfrm>
          <a:custGeom>
            <a:avLst/>
            <a:gdLst/>
            <a:ahLst/>
            <a:cxnLst/>
            <a:rect l="l" t="t" r="r" b="b"/>
            <a:pathLst>
              <a:path w="21501" h="20867" extrusionOk="0">
                <a:moveTo>
                  <a:pt x="21501" y="3787"/>
                </a:moveTo>
                <a:lnTo>
                  <a:pt x="21501" y="9990"/>
                </a:lnTo>
                <a:lnTo>
                  <a:pt x="14929" y="9990"/>
                </a:lnTo>
                <a:lnTo>
                  <a:pt x="16281" y="8704"/>
                </a:lnTo>
                <a:cubicBezTo>
                  <a:pt x="14580" y="4140"/>
                  <a:pt x="7864" y="3920"/>
                  <a:pt x="5837" y="8362"/>
                </a:cubicBezTo>
                <a:cubicBezTo>
                  <a:pt x="4878" y="10464"/>
                  <a:pt x="5470" y="12605"/>
                  <a:pt x="6862" y="14040"/>
                </a:cubicBezTo>
                <a:cubicBezTo>
                  <a:pt x="8248" y="15468"/>
                  <a:pt x="10429" y="16200"/>
                  <a:pt x="12713" y="15502"/>
                </a:cubicBezTo>
                <a:cubicBezTo>
                  <a:pt x="12159" y="16331"/>
                  <a:pt x="11733" y="17232"/>
                  <a:pt x="11448" y="18175"/>
                </a:cubicBezTo>
                <a:cubicBezTo>
                  <a:pt x="11183" y="19051"/>
                  <a:pt x="11042" y="19956"/>
                  <a:pt x="11027" y="20867"/>
                </a:cubicBezTo>
                <a:cubicBezTo>
                  <a:pt x="7844" y="20900"/>
                  <a:pt x="4992" y="19642"/>
                  <a:pt x="2992" y="17624"/>
                </a:cubicBezTo>
                <a:cubicBezTo>
                  <a:pt x="1979" y="16603"/>
                  <a:pt x="1184" y="15386"/>
                  <a:pt x="666" y="14048"/>
                </a:cubicBezTo>
                <a:cubicBezTo>
                  <a:pt x="145" y="12705"/>
                  <a:pt x="-99" y="11235"/>
                  <a:pt x="38" y="9702"/>
                </a:cubicBezTo>
                <a:cubicBezTo>
                  <a:pt x="256" y="7262"/>
                  <a:pt x="1257" y="5184"/>
                  <a:pt x="2727" y="3588"/>
                </a:cubicBezTo>
                <a:cubicBezTo>
                  <a:pt x="4232" y="1956"/>
                  <a:pt x="6226" y="831"/>
                  <a:pt x="8406" y="316"/>
                </a:cubicBezTo>
                <a:cubicBezTo>
                  <a:pt x="12706" y="-700"/>
                  <a:pt x="17572" y="711"/>
                  <a:pt x="20335" y="4861"/>
                </a:cubicBezTo>
                <a:lnTo>
                  <a:pt x="21501" y="378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5" name="Google Shape;155;p26"/>
          <p:cNvSpPr/>
          <p:nvPr/>
        </p:nvSpPr>
        <p:spPr>
          <a:xfrm>
            <a:off x="4601972" y="2120103"/>
            <a:ext cx="1639864" cy="1665623"/>
          </a:xfrm>
          <a:custGeom>
            <a:avLst/>
            <a:gdLst/>
            <a:ahLst/>
            <a:cxnLst/>
            <a:rect l="l" t="t" r="r" b="b"/>
            <a:pathLst>
              <a:path w="21467" h="21208" extrusionOk="0">
                <a:moveTo>
                  <a:pt x="10372" y="3"/>
                </a:moveTo>
                <a:cubicBezTo>
                  <a:pt x="10348" y="975"/>
                  <a:pt x="10194" y="1941"/>
                  <a:pt x="9914" y="2875"/>
                </a:cubicBezTo>
                <a:cubicBezTo>
                  <a:pt x="9631" y="3818"/>
                  <a:pt x="9222" y="4720"/>
                  <a:pt x="8697" y="5558"/>
                </a:cubicBezTo>
                <a:cubicBezTo>
                  <a:pt x="10843" y="4811"/>
                  <a:pt x="12957" y="5403"/>
                  <a:pt x="14390" y="6707"/>
                </a:cubicBezTo>
                <a:cubicBezTo>
                  <a:pt x="15803" y="7993"/>
                  <a:pt x="16564" y="9984"/>
                  <a:pt x="15935" y="12092"/>
                </a:cubicBezTo>
                <a:cubicBezTo>
                  <a:pt x="15185" y="14609"/>
                  <a:pt x="13018" y="15950"/>
                  <a:pt x="10791" y="16004"/>
                </a:cubicBezTo>
                <a:cubicBezTo>
                  <a:pt x="9683" y="16031"/>
                  <a:pt x="8573" y="15737"/>
                  <a:pt x="7616" y="15155"/>
                </a:cubicBezTo>
                <a:cubicBezTo>
                  <a:pt x="6612" y="14545"/>
                  <a:pt x="5769" y="13615"/>
                  <a:pt x="5249" y="12354"/>
                </a:cubicBezTo>
                <a:lnTo>
                  <a:pt x="6505" y="11107"/>
                </a:lnTo>
                <a:lnTo>
                  <a:pt x="0" y="11107"/>
                </a:lnTo>
                <a:lnTo>
                  <a:pt x="0" y="17436"/>
                </a:lnTo>
                <a:lnTo>
                  <a:pt x="1358" y="16110"/>
                </a:lnTo>
                <a:cubicBezTo>
                  <a:pt x="3668" y="19863"/>
                  <a:pt x="7726" y="21521"/>
                  <a:pt x="11614" y="21159"/>
                </a:cubicBezTo>
                <a:cubicBezTo>
                  <a:pt x="13439" y="20989"/>
                  <a:pt x="15221" y="20372"/>
                  <a:pt x="16771" y="19348"/>
                </a:cubicBezTo>
                <a:cubicBezTo>
                  <a:pt x="18313" y="18329"/>
                  <a:pt x="19638" y="16901"/>
                  <a:pt x="20512" y="15040"/>
                </a:cubicBezTo>
                <a:cubicBezTo>
                  <a:pt x="21361" y="13233"/>
                  <a:pt x="21600" y="11358"/>
                  <a:pt x="21401" y="9578"/>
                </a:cubicBezTo>
                <a:cubicBezTo>
                  <a:pt x="21204" y="7817"/>
                  <a:pt x="20575" y="6137"/>
                  <a:pt x="19586" y="4691"/>
                </a:cubicBezTo>
                <a:cubicBezTo>
                  <a:pt x="17644" y="1852"/>
                  <a:pt x="14322" y="-79"/>
                  <a:pt x="10372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6" name="Google Shape;156;p26"/>
          <p:cNvSpPr/>
          <p:nvPr/>
        </p:nvSpPr>
        <p:spPr>
          <a:xfrm>
            <a:off x="3733047" y="2990677"/>
            <a:ext cx="1662404" cy="1639761"/>
          </a:xfrm>
          <a:custGeom>
            <a:avLst/>
            <a:gdLst/>
            <a:ahLst/>
            <a:cxnLst/>
            <a:rect l="l" t="t" r="r" b="b"/>
            <a:pathLst>
              <a:path w="21501" h="21446" extrusionOk="0">
                <a:moveTo>
                  <a:pt x="3765" y="0"/>
                </a:moveTo>
                <a:lnTo>
                  <a:pt x="10283" y="0"/>
                </a:lnTo>
                <a:lnTo>
                  <a:pt x="10283" y="6590"/>
                </a:lnTo>
                <a:lnTo>
                  <a:pt x="8990" y="5343"/>
                </a:lnTo>
                <a:cubicBezTo>
                  <a:pt x="7519" y="5878"/>
                  <a:pt x="6512" y="6832"/>
                  <a:pt x="5929" y="7968"/>
                </a:cubicBezTo>
                <a:cubicBezTo>
                  <a:pt x="5337" y="9121"/>
                  <a:pt x="5179" y="10464"/>
                  <a:pt x="5446" y="11727"/>
                </a:cubicBezTo>
                <a:cubicBezTo>
                  <a:pt x="5970" y="14204"/>
                  <a:pt x="8090" y="16272"/>
                  <a:pt x="11243" y="16062"/>
                </a:cubicBezTo>
                <a:cubicBezTo>
                  <a:pt x="12115" y="16003"/>
                  <a:pt x="12895" y="15724"/>
                  <a:pt x="13572" y="15302"/>
                </a:cubicBezTo>
                <a:cubicBezTo>
                  <a:pt x="14286" y="14856"/>
                  <a:pt x="14889" y="14248"/>
                  <a:pt x="15335" y="13548"/>
                </a:cubicBezTo>
                <a:cubicBezTo>
                  <a:pt x="16207" y="12178"/>
                  <a:pt x="16504" y="10431"/>
                  <a:pt x="15928" y="8703"/>
                </a:cubicBezTo>
                <a:cubicBezTo>
                  <a:pt x="16792" y="9263"/>
                  <a:pt x="17732" y="9692"/>
                  <a:pt x="18718" y="9979"/>
                </a:cubicBezTo>
                <a:cubicBezTo>
                  <a:pt x="19623" y="10242"/>
                  <a:pt x="20559" y="10383"/>
                  <a:pt x="21501" y="10396"/>
                </a:cubicBezTo>
                <a:cubicBezTo>
                  <a:pt x="21505" y="12780"/>
                  <a:pt x="20816" y="14901"/>
                  <a:pt x="19662" y="16639"/>
                </a:cubicBezTo>
                <a:cubicBezTo>
                  <a:pt x="18516" y="18366"/>
                  <a:pt x="16908" y="19721"/>
                  <a:pt x="15053" y="20543"/>
                </a:cubicBezTo>
                <a:cubicBezTo>
                  <a:pt x="13325" y="21308"/>
                  <a:pt x="11408" y="21600"/>
                  <a:pt x="9505" y="21369"/>
                </a:cubicBezTo>
                <a:cubicBezTo>
                  <a:pt x="7408" y="21114"/>
                  <a:pt x="5325" y="20227"/>
                  <a:pt x="3541" y="18603"/>
                </a:cubicBezTo>
                <a:cubicBezTo>
                  <a:pt x="2210" y="17392"/>
                  <a:pt x="1279" y="15930"/>
                  <a:pt x="702" y="14376"/>
                </a:cubicBezTo>
                <a:cubicBezTo>
                  <a:pt x="131" y="12837"/>
                  <a:pt x="-95" y="11201"/>
                  <a:pt x="36" y="9594"/>
                </a:cubicBezTo>
                <a:cubicBezTo>
                  <a:pt x="300" y="6352"/>
                  <a:pt x="2013" y="3238"/>
                  <a:pt x="5065" y="1365"/>
                </a:cubicBezTo>
                <a:lnTo>
                  <a:pt x="3765" y="0"/>
                </a:lnTo>
                <a:close/>
              </a:path>
            </a:pathLst>
          </a:custGeom>
          <a:solidFill>
            <a:srgbClr val="437DB2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7" name="Google Shape;157;p26"/>
          <p:cNvSpPr/>
          <p:nvPr/>
        </p:nvSpPr>
        <p:spPr>
          <a:xfrm>
            <a:off x="3736306" y="1917864"/>
            <a:ext cx="423758" cy="316332"/>
          </a:xfrm>
          <a:custGeom>
            <a:avLst/>
            <a:gdLst/>
            <a:ahLst/>
            <a:cxnLst/>
            <a:rect l="l" t="t" r="r" b="b"/>
            <a:pathLst>
              <a:path w="21579" h="21600" extrusionOk="0">
                <a:moveTo>
                  <a:pt x="21579" y="21600"/>
                </a:moveTo>
                <a:cubicBezTo>
                  <a:pt x="20965" y="19090"/>
                  <a:pt x="20631" y="16471"/>
                  <a:pt x="20586" y="13829"/>
                </a:cubicBezTo>
                <a:cubicBezTo>
                  <a:pt x="20543" y="11244"/>
                  <a:pt x="20778" y="8664"/>
                  <a:pt x="21284" y="6170"/>
                </a:cubicBezTo>
                <a:cubicBezTo>
                  <a:pt x="18128" y="4224"/>
                  <a:pt x="14832" y="2720"/>
                  <a:pt x="11448" y="1683"/>
                </a:cubicBezTo>
                <a:cubicBezTo>
                  <a:pt x="8066" y="648"/>
                  <a:pt x="4614" y="84"/>
                  <a:pt x="1146" y="0"/>
                </a:cubicBezTo>
                <a:cubicBezTo>
                  <a:pt x="743" y="2263"/>
                  <a:pt x="445" y="4557"/>
                  <a:pt x="254" y="6870"/>
                </a:cubicBezTo>
                <a:cubicBezTo>
                  <a:pt x="62" y="9193"/>
                  <a:pt x="-21" y="11531"/>
                  <a:pt x="5" y="13868"/>
                </a:cubicBezTo>
                <a:cubicBezTo>
                  <a:pt x="3936" y="13809"/>
                  <a:pt x="7854" y="14499"/>
                  <a:pt x="11642" y="15919"/>
                </a:cubicBezTo>
                <a:cubicBezTo>
                  <a:pt x="15124" y="17224"/>
                  <a:pt x="18464" y="19134"/>
                  <a:pt x="21579" y="21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8" name="Google Shape;158;p26"/>
          <p:cNvSpPr/>
          <p:nvPr/>
        </p:nvSpPr>
        <p:spPr>
          <a:xfrm>
            <a:off x="3532785" y="3357930"/>
            <a:ext cx="325512" cy="426509"/>
          </a:xfrm>
          <a:custGeom>
            <a:avLst/>
            <a:gdLst/>
            <a:ahLst/>
            <a:cxnLst/>
            <a:rect l="l" t="t" r="r" b="b"/>
            <a:pathLst>
              <a:path w="21600" h="21579" extrusionOk="0">
                <a:moveTo>
                  <a:pt x="21600" y="0"/>
                </a:moveTo>
                <a:cubicBezTo>
                  <a:pt x="19109" y="597"/>
                  <a:pt x="16522" y="932"/>
                  <a:pt x="13913" y="995"/>
                </a:cubicBezTo>
                <a:cubicBezTo>
                  <a:pt x="11327" y="1058"/>
                  <a:pt x="8742" y="853"/>
                  <a:pt x="6227" y="387"/>
                </a:cubicBezTo>
                <a:cubicBezTo>
                  <a:pt x="4357" y="3529"/>
                  <a:pt x="2888" y="6802"/>
                  <a:pt x="1843" y="10161"/>
                </a:cubicBezTo>
                <a:cubicBezTo>
                  <a:pt x="803" y="13498"/>
                  <a:pt x="186" y="16905"/>
                  <a:pt x="0" y="20333"/>
                </a:cubicBezTo>
                <a:cubicBezTo>
                  <a:pt x="2248" y="20780"/>
                  <a:pt x="4534" y="21109"/>
                  <a:pt x="6842" y="21316"/>
                </a:cubicBezTo>
                <a:cubicBezTo>
                  <a:pt x="9039" y="21513"/>
                  <a:pt x="11250" y="21600"/>
                  <a:pt x="13462" y="21575"/>
                </a:cubicBezTo>
                <a:cubicBezTo>
                  <a:pt x="13546" y="17890"/>
                  <a:pt x="14247" y="14228"/>
                  <a:pt x="15549" y="10679"/>
                </a:cubicBezTo>
                <a:cubicBezTo>
                  <a:pt x="16926" y="6926"/>
                  <a:pt x="18961" y="3334"/>
                  <a:pt x="216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9" name="Google Shape;159;p26"/>
          <p:cNvSpPr/>
          <p:nvPr/>
        </p:nvSpPr>
        <p:spPr>
          <a:xfrm>
            <a:off x="4965248" y="3654331"/>
            <a:ext cx="427165" cy="337446"/>
          </a:xfrm>
          <a:custGeom>
            <a:avLst/>
            <a:gdLst/>
            <a:ahLst/>
            <a:cxnLst/>
            <a:rect l="l" t="t" r="r" b="b"/>
            <a:pathLst>
              <a:path w="21574" h="21600" extrusionOk="0">
                <a:moveTo>
                  <a:pt x="21568" y="8485"/>
                </a:moveTo>
                <a:cubicBezTo>
                  <a:pt x="21600" y="10739"/>
                  <a:pt x="21515" y="12993"/>
                  <a:pt x="21313" y="15232"/>
                </a:cubicBezTo>
                <a:cubicBezTo>
                  <a:pt x="21120" y="17377"/>
                  <a:pt x="20820" y="19504"/>
                  <a:pt x="20415" y="21600"/>
                </a:cubicBezTo>
                <a:cubicBezTo>
                  <a:pt x="17022" y="21426"/>
                  <a:pt x="13651" y="20820"/>
                  <a:pt x="10352" y="19792"/>
                </a:cubicBezTo>
                <a:cubicBezTo>
                  <a:pt x="7008" y="18749"/>
                  <a:pt x="3756" y="17277"/>
                  <a:pt x="646" y="15398"/>
                </a:cubicBezTo>
                <a:cubicBezTo>
                  <a:pt x="1044" y="12939"/>
                  <a:pt x="1202" y="10426"/>
                  <a:pt x="1114" y="7918"/>
                </a:cubicBezTo>
                <a:cubicBezTo>
                  <a:pt x="1020" y="5228"/>
                  <a:pt x="646" y="2565"/>
                  <a:pt x="0" y="0"/>
                </a:cubicBezTo>
                <a:cubicBezTo>
                  <a:pt x="3333" y="2760"/>
                  <a:pt x="6962" y="4892"/>
                  <a:pt x="10774" y="6331"/>
                </a:cubicBezTo>
                <a:cubicBezTo>
                  <a:pt x="14281" y="7655"/>
                  <a:pt x="17911" y="8379"/>
                  <a:pt x="21568" y="8485"/>
                </a:cubicBezTo>
                <a:close/>
              </a:path>
            </a:pathLst>
          </a:custGeom>
          <a:solidFill>
            <a:srgbClr val="325D85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5263221" y="2119823"/>
            <a:ext cx="332640" cy="436981"/>
          </a:xfrm>
          <a:custGeom>
            <a:avLst/>
            <a:gdLst/>
            <a:ahLst/>
            <a:cxnLst/>
            <a:rect l="l" t="t" r="r" b="b"/>
            <a:pathLst>
              <a:path w="21600" h="21566" extrusionOk="0">
                <a:moveTo>
                  <a:pt x="21600" y="971"/>
                </a:moveTo>
                <a:cubicBezTo>
                  <a:pt x="21515" y="4369"/>
                  <a:pt x="20965" y="7751"/>
                  <a:pt x="19961" y="11062"/>
                </a:cubicBezTo>
                <a:cubicBezTo>
                  <a:pt x="18948" y="14404"/>
                  <a:pt x="17476" y="17656"/>
                  <a:pt x="15571" y="20764"/>
                </a:cubicBezTo>
                <a:cubicBezTo>
                  <a:pt x="13115" y="20381"/>
                  <a:pt x="10605" y="20240"/>
                  <a:pt x="8102" y="20343"/>
                </a:cubicBezTo>
                <a:cubicBezTo>
                  <a:pt x="5339" y="20458"/>
                  <a:pt x="2612" y="20869"/>
                  <a:pt x="0" y="21566"/>
                </a:cubicBezTo>
                <a:cubicBezTo>
                  <a:pt x="2626" y="18367"/>
                  <a:pt x="4673" y="14912"/>
                  <a:pt x="6083" y="11294"/>
                </a:cubicBezTo>
                <a:cubicBezTo>
                  <a:pt x="7509" y="7635"/>
                  <a:pt x="8272" y="3844"/>
                  <a:pt x="8350" y="27"/>
                </a:cubicBezTo>
                <a:cubicBezTo>
                  <a:pt x="10487" y="-34"/>
                  <a:pt x="12628" y="8"/>
                  <a:pt x="14759" y="151"/>
                </a:cubicBezTo>
                <a:cubicBezTo>
                  <a:pt x="17061" y="306"/>
                  <a:pt x="19346" y="580"/>
                  <a:pt x="21600" y="9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6"/>
          <p:cNvSpPr txBox="1"/>
          <p:nvPr/>
        </p:nvSpPr>
        <p:spPr>
          <a:xfrm>
            <a:off x="4418481" y="1943276"/>
            <a:ext cx="3207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accent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sz="1500" b="1">
              <a:solidFill>
                <a:schemeClr val="accent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2" name="Google Shape;162;p26"/>
          <p:cNvSpPr txBox="1"/>
          <p:nvPr/>
        </p:nvSpPr>
        <p:spPr>
          <a:xfrm>
            <a:off x="4387426" y="3677818"/>
            <a:ext cx="3783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accent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sz="1500" b="1">
              <a:solidFill>
                <a:schemeClr val="accent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5244434" y="2819875"/>
            <a:ext cx="3702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accent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sz="1500" b="1">
              <a:solidFill>
                <a:schemeClr val="accent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4" name="Google Shape;164;p26"/>
          <p:cNvSpPr txBox="1"/>
          <p:nvPr/>
        </p:nvSpPr>
        <p:spPr>
          <a:xfrm>
            <a:off x="3497093" y="2819875"/>
            <a:ext cx="3969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chemeClr val="accent2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sz="1500" b="1">
              <a:solidFill>
                <a:schemeClr val="accent2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65" name="Google Shape;165;p26"/>
          <p:cNvSpPr txBox="1">
            <a:spLocks noGrp="1"/>
          </p:cNvSpPr>
          <p:nvPr>
            <p:ph type="subTitle" idx="2"/>
          </p:nvPr>
        </p:nvSpPr>
        <p:spPr>
          <a:xfrm>
            <a:off x="6368675" y="3321975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subTitle" idx="3"/>
          </p:nvPr>
        </p:nvSpPr>
        <p:spPr>
          <a:xfrm>
            <a:off x="470725" y="1394975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subTitle" idx="4"/>
          </p:nvPr>
        </p:nvSpPr>
        <p:spPr>
          <a:xfrm>
            <a:off x="470725" y="3321975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4_3">
  <p:cSld name="CUSTOM_3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563145" y="149817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1" name="Google Shape;171;p27"/>
          <p:cNvSpPr txBox="1">
            <a:spLocks noGrp="1"/>
          </p:cNvSpPr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1"/>
          </p:nvPr>
        </p:nvSpPr>
        <p:spPr>
          <a:xfrm>
            <a:off x="1106375" y="1444225"/>
            <a:ext cx="28815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3" name="Google Shape;173;p27"/>
          <p:cNvSpPr txBox="1"/>
          <p:nvPr/>
        </p:nvSpPr>
        <p:spPr>
          <a:xfrm>
            <a:off x="4944270" y="149817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4" name="Google Shape;174;p27"/>
          <p:cNvSpPr txBox="1">
            <a:spLocks noGrp="1"/>
          </p:cNvSpPr>
          <p:nvPr>
            <p:ph type="subTitle" idx="2"/>
          </p:nvPr>
        </p:nvSpPr>
        <p:spPr>
          <a:xfrm>
            <a:off x="5487500" y="1444225"/>
            <a:ext cx="28815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5" name="Google Shape;175;p27"/>
          <p:cNvSpPr txBox="1"/>
          <p:nvPr/>
        </p:nvSpPr>
        <p:spPr>
          <a:xfrm>
            <a:off x="563145" y="323542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6" name="Google Shape;176;p27"/>
          <p:cNvSpPr txBox="1">
            <a:spLocks noGrp="1"/>
          </p:cNvSpPr>
          <p:nvPr>
            <p:ph type="subTitle" idx="3"/>
          </p:nvPr>
        </p:nvSpPr>
        <p:spPr>
          <a:xfrm>
            <a:off x="1106375" y="3174175"/>
            <a:ext cx="28815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77" name="Google Shape;177;p27"/>
          <p:cNvSpPr txBox="1"/>
          <p:nvPr/>
        </p:nvSpPr>
        <p:spPr>
          <a:xfrm>
            <a:off x="4944270" y="323542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04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78" name="Google Shape;178;p27"/>
          <p:cNvSpPr txBox="1">
            <a:spLocks noGrp="1"/>
          </p:cNvSpPr>
          <p:nvPr>
            <p:ph type="subTitle" idx="4"/>
          </p:nvPr>
        </p:nvSpPr>
        <p:spPr>
          <a:xfrm>
            <a:off x="5487500" y="3174175"/>
            <a:ext cx="28815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404">
          <p15:clr>
            <a:srgbClr val="E46962"/>
          </p15:clr>
        </p15:guide>
        <p15:guide id="2" orient="horz" pos="979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5_1">
  <p:cSld name="CUSTOM_2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>
            <a:spLocks noGrp="1"/>
          </p:cNvSpPr>
          <p:nvPr>
            <p:ph type="subTitle" idx="1"/>
          </p:nvPr>
        </p:nvSpPr>
        <p:spPr>
          <a:xfrm>
            <a:off x="6354875" y="1183150"/>
            <a:ext cx="2318400" cy="9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subTitle" idx="2"/>
          </p:nvPr>
        </p:nvSpPr>
        <p:spPr>
          <a:xfrm>
            <a:off x="6354875" y="2399350"/>
            <a:ext cx="2318400" cy="10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subTitle" idx="3"/>
          </p:nvPr>
        </p:nvSpPr>
        <p:spPr>
          <a:xfrm>
            <a:off x="456925" y="1278100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ubTitle" idx="4"/>
          </p:nvPr>
        </p:nvSpPr>
        <p:spPr>
          <a:xfrm>
            <a:off x="470725" y="3321975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grpSp>
        <p:nvGrpSpPr>
          <p:cNvPr id="185" name="Google Shape;185;p28"/>
          <p:cNvGrpSpPr/>
          <p:nvPr/>
        </p:nvGrpSpPr>
        <p:grpSpPr>
          <a:xfrm>
            <a:off x="3095387" y="1241947"/>
            <a:ext cx="2953226" cy="2951755"/>
            <a:chOff x="3102288" y="1429998"/>
            <a:chExt cx="2953226" cy="2951755"/>
          </a:xfrm>
        </p:grpSpPr>
        <p:sp>
          <p:nvSpPr>
            <p:cNvPr id="186" name="Google Shape;186;p28"/>
            <p:cNvSpPr/>
            <p:nvPr/>
          </p:nvSpPr>
          <p:spPr>
            <a:xfrm>
              <a:off x="4016728" y="1429998"/>
              <a:ext cx="1634040" cy="1193736"/>
            </a:xfrm>
            <a:custGeom>
              <a:avLst/>
              <a:gdLst/>
              <a:ahLst/>
              <a:cxnLst/>
              <a:rect l="l" t="t" r="r" b="b"/>
              <a:pathLst>
                <a:path w="21600" h="21010" extrusionOk="0">
                  <a:moveTo>
                    <a:pt x="21600" y="8145"/>
                  </a:moveTo>
                  <a:cubicBezTo>
                    <a:pt x="19118" y="4624"/>
                    <a:pt x="15943" y="2102"/>
                    <a:pt x="12437" y="865"/>
                  </a:cubicBezTo>
                  <a:cubicBezTo>
                    <a:pt x="8312" y="-590"/>
                    <a:pt x="3942" y="-201"/>
                    <a:pt x="0" y="1973"/>
                  </a:cubicBezTo>
                  <a:lnTo>
                    <a:pt x="0" y="21010"/>
                  </a:lnTo>
                  <a:cubicBezTo>
                    <a:pt x="500" y="19693"/>
                    <a:pt x="1192" y="18521"/>
                    <a:pt x="2034" y="17562"/>
                  </a:cubicBezTo>
                  <a:cubicBezTo>
                    <a:pt x="2905" y="16572"/>
                    <a:pt x="3919" y="15829"/>
                    <a:pt x="5014" y="15380"/>
                  </a:cubicBezTo>
                  <a:lnTo>
                    <a:pt x="21600" y="8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7" name="Google Shape;187;p28"/>
            <p:cNvSpPr/>
            <p:nvPr/>
          </p:nvSpPr>
          <p:spPr>
            <a:xfrm>
              <a:off x="3102288" y="1570339"/>
              <a:ext cx="1038072" cy="1787832"/>
            </a:xfrm>
            <a:custGeom>
              <a:avLst/>
              <a:gdLst/>
              <a:ahLst/>
              <a:cxnLst/>
              <a:rect l="l" t="t" r="r" b="b"/>
              <a:pathLst>
                <a:path w="21156" h="21600" extrusionOk="0">
                  <a:moveTo>
                    <a:pt x="17200" y="0"/>
                  </a:moveTo>
                  <a:cubicBezTo>
                    <a:pt x="12221" y="1401"/>
                    <a:pt x="7988" y="3585"/>
                    <a:pt x="4962" y="6316"/>
                  </a:cubicBezTo>
                  <a:cubicBezTo>
                    <a:pt x="1268" y="9650"/>
                    <a:pt x="-444" y="13619"/>
                    <a:pt x="98" y="17595"/>
                  </a:cubicBezTo>
                  <a:lnTo>
                    <a:pt x="21156" y="21600"/>
                  </a:lnTo>
                  <a:cubicBezTo>
                    <a:pt x="19937" y="20911"/>
                    <a:pt x="18965" y="20084"/>
                    <a:pt x="18298" y="19168"/>
                  </a:cubicBezTo>
                  <a:cubicBezTo>
                    <a:pt x="17547" y="18136"/>
                    <a:pt x="17200" y="17017"/>
                    <a:pt x="17283" y="15894"/>
                  </a:cubicBezTo>
                  <a:lnTo>
                    <a:pt x="1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8" name="Google Shape;188;p28"/>
            <p:cNvSpPr/>
            <p:nvPr/>
          </p:nvSpPr>
          <p:spPr>
            <a:xfrm>
              <a:off x="3115511" y="3097809"/>
              <a:ext cx="1752732" cy="124578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6445"/>
                  </a:moveTo>
                  <a:lnTo>
                    <a:pt x="13829" y="21600"/>
                  </a:lnTo>
                  <a:cubicBezTo>
                    <a:pt x="10009" y="20297"/>
                    <a:pt x="6587" y="17300"/>
                    <a:pt x="4071" y="13051"/>
                  </a:cubicBezTo>
                  <a:cubicBezTo>
                    <a:pt x="1866" y="9328"/>
                    <a:pt x="455" y="4804"/>
                    <a:pt x="0" y="0"/>
                  </a:cubicBezTo>
                  <a:lnTo>
                    <a:pt x="15759" y="7124"/>
                  </a:lnTo>
                  <a:cubicBezTo>
                    <a:pt x="16726" y="7545"/>
                    <a:pt x="17742" y="7698"/>
                    <a:pt x="18751" y="7576"/>
                  </a:cubicBezTo>
                  <a:cubicBezTo>
                    <a:pt x="19743" y="7456"/>
                    <a:pt x="20710" y="7073"/>
                    <a:pt x="21600" y="64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89" name="Google Shape;189;p28"/>
            <p:cNvSpPr/>
            <p:nvPr/>
          </p:nvSpPr>
          <p:spPr>
            <a:xfrm>
              <a:off x="4311781" y="2799840"/>
              <a:ext cx="1526364" cy="1581913"/>
            </a:xfrm>
            <a:custGeom>
              <a:avLst/>
              <a:gdLst/>
              <a:ahLst/>
              <a:cxnLst/>
              <a:rect l="l" t="t" r="r" b="b"/>
              <a:pathLst>
                <a:path w="21600" h="21243" extrusionOk="0">
                  <a:moveTo>
                    <a:pt x="12593" y="0"/>
                  </a:moveTo>
                  <a:lnTo>
                    <a:pt x="21600" y="11784"/>
                  </a:lnTo>
                  <a:cubicBezTo>
                    <a:pt x="19267" y="15419"/>
                    <a:pt x="15759" y="18239"/>
                    <a:pt x="11598" y="19826"/>
                  </a:cubicBezTo>
                  <a:cubicBezTo>
                    <a:pt x="7919" y="21229"/>
                    <a:pt x="3894" y="21600"/>
                    <a:pt x="0" y="20896"/>
                  </a:cubicBezTo>
                  <a:lnTo>
                    <a:pt x="10857" y="6567"/>
                  </a:lnTo>
                  <a:cubicBezTo>
                    <a:pt x="11599" y="5663"/>
                    <a:pt x="12137" y="4623"/>
                    <a:pt x="12439" y="3514"/>
                  </a:cubicBezTo>
                  <a:cubicBezTo>
                    <a:pt x="12751" y="2366"/>
                    <a:pt x="12804" y="1168"/>
                    <a:pt x="12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0" name="Google Shape;190;p28"/>
            <p:cNvSpPr/>
            <p:nvPr/>
          </p:nvSpPr>
          <p:spPr>
            <a:xfrm>
              <a:off x="4676823" y="1946286"/>
              <a:ext cx="1378690" cy="1668222"/>
            </a:xfrm>
            <a:custGeom>
              <a:avLst/>
              <a:gdLst/>
              <a:ahLst/>
              <a:cxnLst/>
              <a:rect l="l" t="t" r="r" b="b"/>
              <a:pathLst>
                <a:path w="21337" h="21600" extrusionOk="0">
                  <a:moveTo>
                    <a:pt x="0" y="4387"/>
                  </a:moveTo>
                  <a:lnTo>
                    <a:pt x="15846" y="0"/>
                  </a:lnTo>
                  <a:cubicBezTo>
                    <a:pt x="19012" y="3104"/>
                    <a:pt x="20914" y="6970"/>
                    <a:pt x="21275" y="11038"/>
                  </a:cubicBezTo>
                  <a:cubicBezTo>
                    <a:pt x="21600" y="14704"/>
                    <a:pt x="20656" y="18371"/>
                    <a:pt x="18557" y="21600"/>
                  </a:cubicBezTo>
                  <a:lnTo>
                    <a:pt x="6371" y="7619"/>
                  </a:lnTo>
                  <a:cubicBezTo>
                    <a:pt x="5672" y="6816"/>
                    <a:pt x="4801" y="6128"/>
                    <a:pt x="3803" y="5590"/>
                  </a:cubicBezTo>
                  <a:cubicBezTo>
                    <a:pt x="2651" y="4968"/>
                    <a:pt x="1355" y="4558"/>
                    <a:pt x="0" y="4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4275" tIns="14275" rIns="14275" bIns="1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191" name="Google Shape;191;p28"/>
            <p:cNvSpPr txBox="1"/>
            <p:nvPr/>
          </p:nvSpPr>
          <p:spPr>
            <a:xfrm>
              <a:off x="4444343" y="1670781"/>
              <a:ext cx="3123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>
                  <a:solidFill>
                    <a:schemeClr val="lt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01</a:t>
              </a:r>
              <a:endParaRPr sz="1600"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92" name="Google Shape;192;p28"/>
            <p:cNvSpPr txBox="1"/>
            <p:nvPr/>
          </p:nvSpPr>
          <p:spPr>
            <a:xfrm>
              <a:off x="5443660" y="2500224"/>
              <a:ext cx="3606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>
                  <a:solidFill>
                    <a:schemeClr val="lt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02</a:t>
              </a:r>
              <a:endParaRPr sz="1600"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93" name="Google Shape;193;p28"/>
            <p:cNvSpPr txBox="1"/>
            <p:nvPr/>
          </p:nvSpPr>
          <p:spPr>
            <a:xfrm>
              <a:off x="4929328" y="3709325"/>
              <a:ext cx="368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>
                  <a:solidFill>
                    <a:schemeClr val="lt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03</a:t>
              </a:r>
              <a:endParaRPr sz="1600"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94" name="Google Shape;194;p28"/>
            <p:cNvSpPr txBox="1"/>
            <p:nvPr/>
          </p:nvSpPr>
          <p:spPr>
            <a:xfrm>
              <a:off x="3677557" y="3598802"/>
              <a:ext cx="386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>
                  <a:solidFill>
                    <a:schemeClr val="lt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04</a:t>
              </a:r>
              <a:endParaRPr sz="1600"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195" name="Google Shape;195;p28"/>
            <p:cNvSpPr txBox="1"/>
            <p:nvPr/>
          </p:nvSpPr>
          <p:spPr>
            <a:xfrm>
              <a:off x="3395840" y="2345006"/>
              <a:ext cx="3804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>
                  <a:solidFill>
                    <a:schemeClr val="lt1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05</a:t>
              </a:r>
              <a:endParaRPr sz="1600"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sp>
        <p:nvSpPr>
          <p:cNvPr id="196" name="Google Shape;196;p28"/>
          <p:cNvSpPr txBox="1">
            <a:spLocks noGrp="1"/>
          </p:cNvSpPr>
          <p:nvPr>
            <p:ph type="subTitle" idx="5"/>
          </p:nvPr>
        </p:nvSpPr>
        <p:spPr>
          <a:xfrm>
            <a:off x="6354875" y="3668350"/>
            <a:ext cx="23184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D4F7204-3912-3888-74A7-301CCAA6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5F20-F595-420B-96C2-34FD3D196D70}" type="datetimeFigureOut">
              <a:rPr lang="it-IT" smtClean="0"/>
              <a:t>09/11/2023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F3F073F-4AE5-0775-13AF-011B9E1D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673D08D-CBB8-5B59-F6C9-8822A9202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975A-93E1-401B-9177-F702F84389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522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50E31F-5C43-F20D-714F-5F872B0E4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E22ABC-0726-369C-976F-981209FF9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00" y="1152475"/>
            <a:ext cx="8520600" cy="12641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F5A60C-C42D-CCF1-6AA6-F9BF1822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5F20-F595-420B-96C2-34FD3D196D70}" type="datetimeFigureOut">
              <a:rPr lang="it-IT" smtClean="0"/>
              <a:t>09/11/2023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D0755F-3A94-53A8-48D5-AD2B086D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5C249A-C0D7-76EB-B91D-D898578D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C975A-93E1-401B-9177-F702F84389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12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0CA5E-E84A-4077-A39F-CE1E735E8D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2636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C90B-0DA6-4211-989A-E6A76320AB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0417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C835D-56C7-4118-9D4D-320C5FE131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5443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F3E9-64B4-439E-80DC-3488A238A0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9651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1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pic>
        <p:nvPicPr>
          <p:cNvPr id="62" name="Google Shape;6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9075" y="1913100"/>
            <a:ext cx="3244926" cy="32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>
            <a:spLocks noGrp="1"/>
          </p:cNvSpPr>
          <p:nvPr>
            <p:ph type="pic" idx="2"/>
          </p:nvPr>
        </p:nvSpPr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27196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642700" y="1723725"/>
            <a:ext cx="3763800" cy="282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  <p15:guide id="6" orient="horz" pos="891">
          <p15:clr>
            <a:srgbClr val="E46962"/>
          </p15:clr>
        </p15:guide>
        <p15:guide id="7" orient="horz" pos="1086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67FE9-1C15-46BC-91A6-FE4ACD09D2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6361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8747-2250-42C7-9482-162B87B4FF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571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92B12-7052-45BF-BF8F-CB7D9815F2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30325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FB63-8C27-45E8-915D-786839770A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58294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827C6-EC04-4DC9-860F-578B220370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598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9B17-4F96-4776-B852-7E44A18C7A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9022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165A-CAA2-4CF4-9A86-81F8F249EE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89556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CFA27-E823-460A-8C85-4B95C89D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0670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0CA5E-E84A-4077-A39F-CE1E735E8D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50255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C90B-0DA6-4211-989A-E6A76320AB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956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1_no_image">
  <p:cSld name="TITLE_1_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pic>
        <p:nvPicPr>
          <p:cNvPr id="69" name="Google Shape;6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77450" y="2488875"/>
            <a:ext cx="2666551" cy="26546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64851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27196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642700" y="1589400"/>
            <a:ext cx="6474600" cy="30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  <p15:guide id="6" orient="horz" pos="891">
          <p15:clr>
            <a:srgbClr val="E46962"/>
          </p15:clr>
        </p15:guide>
        <p15:guide id="7" orient="horz" pos="1086">
          <p15:clr>
            <a:srgbClr val="E46962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C835D-56C7-4118-9D4D-320C5FE131B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1646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CF3E9-64B4-439E-80DC-3488A238A0A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912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67FE9-1C15-46BC-91A6-FE4ACD09D2C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68621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48747-2250-42C7-9482-162B87B4FFB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14605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92B12-7052-45BF-BF8F-CB7D9815F23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1332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5FB63-8C27-45E8-915D-786839770A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2257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827C6-EC04-4DC9-860F-578B220370F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234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9B17-4F96-4776-B852-7E44A18C7A0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43236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5165A-CAA2-4CF4-9A86-81F8F249EE5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77444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CFA27-E823-460A-8C85-4B95C89D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670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2">
  <p:cSld name="TITLE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r="49205"/>
          <a:stretch/>
        </p:blipFill>
        <p:spPr>
          <a:xfrm flipH="1">
            <a:off x="0" y="-348137"/>
            <a:ext cx="1836600" cy="35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 r="49205"/>
          <a:stretch/>
        </p:blipFill>
        <p:spPr>
          <a:xfrm rot="10800000">
            <a:off x="0" y="1892237"/>
            <a:ext cx="1836600" cy="35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77" name="Google Shape;77;p17"/>
          <p:cNvSpPr>
            <a:spLocks noGrp="1"/>
          </p:cNvSpPr>
          <p:nvPr>
            <p:ph type="pic" idx="2"/>
          </p:nvPr>
        </p:nvSpPr>
        <p:spPr>
          <a:xfrm>
            <a:off x="642700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78" name="Google Shape;78;p17"/>
          <p:cNvSpPr/>
          <p:nvPr/>
        </p:nvSpPr>
        <p:spPr>
          <a:xfrm rot="-695">
            <a:off x="8410293" y="4393362"/>
            <a:ext cx="1484700" cy="1476900"/>
          </a:xfrm>
          <a:prstGeom prst="pie">
            <a:avLst>
              <a:gd name="adj1" fmla="val 10804369"/>
              <a:gd name="adj2" fmla="val 16200000"/>
            </a:avLst>
          </a:prstGeom>
          <a:gradFill>
            <a:gsLst>
              <a:gs pos="0">
                <a:srgbClr val="FFC982"/>
              </a:gs>
              <a:gs pos="100000">
                <a:srgbClr val="F58F09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C2C2C"/>
              </a:solidFill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4722075" y="997400"/>
            <a:ext cx="3589800" cy="6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/>
          <p:nvPr/>
        </p:nvSpPr>
        <p:spPr>
          <a:xfrm>
            <a:off x="4800600" y="632300"/>
            <a:ext cx="775500" cy="131400"/>
          </a:xfrm>
          <a:prstGeom prst="roundRect">
            <a:avLst>
              <a:gd name="adj" fmla="val 50000"/>
            </a:avLst>
          </a:prstGeom>
          <a:solidFill>
            <a:srgbClr val="F47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4722075" y="1959150"/>
            <a:ext cx="3589800" cy="27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3024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3_2">
  <p:cSld name="TITLE_1_1_2_1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642700" y="650250"/>
            <a:ext cx="42705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 txBox="1"/>
          <p:nvPr/>
        </p:nvSpPr>
        <p:spPr>
          <a:xfrm>
            <a:off x="642695" y="174107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01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97" name="Google Shape;97;p19"/>
          <p:cNvSpPr txBox="1">
            <a:spLocks noGrp="1"/>
          </p:cNvSpPr>
          <p:nvPr>
            <p:ph type="subTitle" idx="1"/>
          </p:nvPr>
        </p:nvSpPr>
        <p:spPr>
          <a:xfrm>
            <a:off x="1185925" y="1687125"/>
            <a:ext cx="3727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642695" y="2768100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02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2"/>
          </p:nvPr>
        </p:nvSpPr>
        <p:spPr>
          <a:xfrm>
            <a:off x="1185925" y="2726325"/>
            <a:ext cx="3727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642695" y="3807300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03</a:t>
            </a:r>
            <a:endParaRPr sz="2000">
              <a:solidFill>
                <a:schemeClr val="accent4"/>
              </a:solidFill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1185925" y="3765525"/>
            <a:ext cx="3727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9075" y="1913100"/>
            <a:ext cx="3244926" cy="32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>
            <a:spLocks noGrp="1"/>
          </p:cNvSpPr>
          <p:nvPr>
            <p:ph type="pic" idx="4"/>
          </p:nvPr>
        </p:nvSpPr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2_2">
  <p:cSld name="TITLE_1_1_2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642700" y="650250"/>
            <a:ext cx="42705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07" name="Google Shape;107;p20"/>
          <p:cNvSpPr txBox="1"/>
          <p:nvPr/>
        </p:nvSpPr>
        <p:spPr>
          <a:xfrm>
            <a:off x="642695" y="1741075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1"/>
          </p:nvPr>
        </p:nvSpPr>
        <p:spPr>
          <a:xfrm>
            <a:off x="1185925" y="1687125"/>
            <a:ext cx="3727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642695" y="2768100"/>
            <a:ext cx="474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chemeClr val="accent4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sz="2000" b="1">
              <a:solidFill>
                <a:schemeClr val="accent4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2"/>
          </p:nvPr>
        </p:nvSpPr>
        <p:spPr>
          <a:xfrm>
            <a:off x="1185925" y="2726325"/>
            <a:ext cx="3727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99075" y="1913100"/>
            <a:ext cx="3244926" cy="323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>
            <a:spLocks noGrp="1"/>
          </p:cNvSpPr>
          <p:nvPr>
            <p:ph type="pic" idx="3"/>
          </p:nvPr>
        </p:nvSpPr>
        <p:spPr>
          <a:xfrm>
            <a:off x="5843075" y="632300"/>
            <a:ext cx="2615100" cy="3918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_Title_Body_3">
  <p:cSld name="TITLE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>
            <a:off x="383075" y="1908900"/>
            <a:ext cx="2469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2"/>
          </p:nvPr>
        </p:nvSpPr>
        <p:spPr>
          <a:xfrm>
            <a:off x="3284763" y="1908900"/>
            <a:ext cx="2469000" cy="3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 r="49205" b="13464"/>
          <a:stretch/>
        </p:blipFill>
        <p:spPr>
          <a:xfrm flipH="1">
            <a:off x="8025" y="3162568"/>
            <a:ext cx="1168200" cy="19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383075" y="1011550"/>
            <a:ext cx="77535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subTitle" idx="3"/>
          </p:nvPr>
        </p:nvSpPr>
        <p:spPr>
          <a:xfrm>
            <a:off x="6186450" y="1908900"/>
            <a:ext cx="2469000" cy="3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67571" y="475900"/>
            <a:ext cx="374904" cy="37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28">
          <p15:clr>
            <a:srgbClr val="E46962"/>
          </p15:clr>
        </p15:guide>
        <p15:guide id="4" pos="5328">
          <p15:clr>
            <a:srgbClr val="E46962"/>
          </p15:clr>
        </p15:guide>
        <p15:guide id="5" pos="288">
          <p15:clr>
            <a:srgbClr val="E46962"/>
          </p15:clr>
        </p15:guide>
        <p15:guide id="6" pos="1758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USTOM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ints 3_1">
  <p:cSld name="Default Slide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subTitle" idx="1"/>
          </p:nvPr>
        </p:nvSpPr>
        <p:spPr>
          <a:xfrm>
            <a:off x="6595075" y="2305850"/>
            <a:ext cx="2096100" cy="136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1730850" y="401725"/>
            <a:ext cx="56823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subTitle" idx="2"/>
          </p:nvPr>
        </p:nvSpPr>
        <p:spPr>
          <a:xfrm>
            <a:off x="467425" y="1394975"/>
            <a:ext cx="2198400" cy="8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3"/>
          </p:nvPr>
        </p:nvSpPr>
        <p:spPr>
          <a:xfrm>
            <a:off x="456700" y="3405075"/>
            <a:ext cx="2361600" cy="8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/>
          <p:nvPr/>
        </p:nvSpPr>
        <p:spPr>
          <a:xfrm>
            <a:off x="4097288" y="1312051"/>
            <a:ext cx="2066887" cy="2072038"/>
          </a:xfrm>
          <a:custGeom>
            <a:avLst/>
            <a:gdLst/>
            <a:ahLst/>
            <a:cxnLst/>
            <a:rect l="l" t="t" r="r" b="b"/>
            <a:pathLst>
              <a:path w="958" h="1016" extrusionOk="0">
                <a:moveTo>
                  <a:pt x="453" y="0"/>
                </a:moveTo>
                <a:cubicBezTo>
                  <a:pt x="367" y="0"/>
                  <a:pt x="286" y="22"/>
                  <a:pt x="215" y="59"/>
                </a:cubicBezTo>
                <a:cubicBezTo>
                  <a:pt x="247" y="76"/>
                  <a:pt x="276" y="96"/>
                  <a:pt x="304" y="119"/>
                </a:cubicBezTo>
                <a:cubicBezTo>
                  <a:pt x="416" y="212"/>
                  <a:pt x="497" y="358"/>
                  <a:pt x="486" y="514"/>
                </a:cubicBezTo>
                <a:cubicBezTo>
                  <a:pt x="480" y="602"/>
                  <a:pt x="481" y="677"/>
                  <a:pt x="410" y="778"/>
                </a:cubicBezTo>
                <a:cubicBezTo>
                  <a:pt x="154" y="1002"/>
                  <a:pt x="0" y="732"/>
                  <a:pt x="0" y="732"/>
                </a:cubicBezTo>
                <a:cubicBezTo>
                  <a:pt x="27" y="877"/>
                  <a:pt x="209" y="960"/>
                  <a:pt x="209" y="960"/>
                </a:cubicBezTo>
                <a:cubicBezTo>
                  <a:pt x="278" y="996"/>
                  <a:pt x="370" y="1016"/>
                  <a:pt x="454" y="1016"/>
                </a:cubicBezTo>
                <a:cubicBezTo>
                  <a:pt x="553" y="1016"/>
                  <a:pt x="644" y="982"/>
                  <a:pt x="722" y="933"/>
                </a:cubicBezTo>
                <a:cubicBezTo>
                  <a:pt x="864" y="843"/>
                  <a:pt x="958" y="685"/>
                  <a:pt x="958" y="505"/>
                </a:cubicBezTo>
                <a:cubicBezTo>
                  <a:pt x="958" y="226"/>
                  <a:pt x="732" y="0"/>
                  <a:pt x="4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9550" tIns="54775" rIns="109550" bIns="54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2" name="Google Shape;132;p24"/>
          <p:cNvSpPr/>
          <p:nvPr/>
        </p:nvSpPr>
        <p:spPr>
          <a:xfrm>
            <a:off x="2979825" y="1320666"/>
            <a:ext cx="2197264" cy="1922987"/>
          </a:xfrm>
          <a:custGeom>
            <a:avLst/>
            <a:gdLst/>
            <a:ahLst/>
            <a:cxnLst/>
            <a:rect l="l" t="t" r="r" b="b"/>
            <a:pathLst>
              <a:path w="1018" h="943" extrusionOk="0">
                <a:moveTo>
                  <a:pt x="692" y="395"/>
                </a:moveTo>
                <a:cubicBezTo>
                  <a:pt x="692" y="395"/>
                  <a:pt x="694" y="397"/>
                  <a:pt x="694" y="397"/>
                </a:cubicBezTo>
                <a:cubicBezTo>
                  <a:pt x="694" y="397"/>
                  <a:pt x="694" y="397"/>
                  <a:pt x="694" y="397"/>
                </a:cubicBezTo>
                <a:cubicBezTo>
                  <a:pt x="708" y="394"/>
                  <a:pt x="723" y="393"/>
                  <a:pt x="739" y="393"/>
                </a:cubicBezTo>
                <a:cubicBezTo>
                  <a:pt x="868" y="393"/>
                  <a:pt x="972" y="498"/>
                  <a:pt x="972" y="627"/>
                </a:cubicBezTo>
                <a:cubicBezTo>
                  <a:pt x="972" y="706"/>
                  <a:pt x="933" y="776"/>
                  <a:pt x="872" y="818"/>
                </a:cubicBezTo>
                <a:cubicBezTo>
                  <a:pt x="872" y="818"/>
                  <a:pt x="872" y="818"/>
                  <a:pt x="872" y="818"/>
                </a:cubicBezTo>
                <a:cubicBezTo>
                  <a:pt x="891" y="806"/>
                  <a:pt x="911" y="792"/>
                  <a:pt x="931" y="774"/>
                </a:cubicBezTo>
                <a:cubicBezTo>
                  <a:pt x="1002" y="673"/>
                  <a:pt x="1001" y="598"/>
                  <a:pt x="1007" y="510"/>
                </a:cubicBezTo>
                <a:cubicBezTo>
                  <a:pt x="1018" y="354"/>
                  <a:pt x="937" y="208"/>
                  <a:pt x="825" y="115"/>
                </a:cubicBezTo>
                <a:cubicBezTo>
                  <a:pt x="797" y="92"/>
                  <a:pt x="768" y="72"/>
                  <a:pt x="736" y="55"/>
                </a:cubicBezTo>
                <a:cubicBezTo>
                  <a:pt x="735" y="56"/>
                  <a:pt x="735" y="56"/>
                  <a:pt x="735" y="56"/>
                </a:cubicBezTo>
                <a:cubicBezTo>
                  <a:pt x="666" y="20"/>
                  <a:pt x="588" y="0"/>
                  <a:pt x="504" y="0"/>
                </a:cubicBezTo>
                <a:cubicBezTo>
                  <a:pt x="226" y="0"/>
                  <a:pt x="0" y="226"/>
                  <a:pt x="0" y="504"/>
                </a:cubicBezTo>
                <a:cubicBezTo>
                  <a:pt x="0" y="685"/>
                  <a:pt x="95" y="843"/>
                  <a:pt x="237" y="932"/>
                </a:cubicBezTo>
                <a:cubicBezTo>
                  <a:pt x="244" y="936"/>
                  <a:pt x="250" y="940"/>
                  <a:pt x="257" y="943"/>
                </a:cubicBezTo>
                <a:cubicBezTo>
                  <a:pt x="256" y="928"/>
                  <a:pt x="255" y="913"/>
                  <a:pt x="255" y="898"/>
                </a:cubicBezTo>
                <a:cubicBezTo>
                  <a:pt x="255" y="643"/>
                  <a:pt x="449" y="433"/>
                  <a:pt x="692" y="395"/>
                </a:cubicBezTo>
                <a:close/>
                <a:moveTo>
                  <a:pt x="963" y="713"/>
                </a:moveTo>
                <a:cubicBezTo>
                  <a:pt x="963" y="714"/>
                  <a:pt x="963" y="714"/>
                  <a:pt x="963" y="714"/>
                </a:cubicBezTo>
                <a:cubicBezTo>
                  <a:pt x="963" y="714"/>
                  <a:pt x="963" y="713"/>
                  <a:pt x="963" y="7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9550" tIns="54775" rIns="109550" bIns="54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" name="Google Shape;133;p24"/>
          <p:cNvSpPr/>
          <p:nvPr/>
        </p:nvSpPr>
        <p:spPr>
          <a:xfrm>
            <a:off x="3522899" y="2126219"/>
            <a:ext cx="2201823" cy="2066006"/>
          </a:xfrm>
          <a:custGeom>
            <a:avLst/>
            <a:gdLst/>
            <a:ahLst/>
            <a:cxnLst/>
            <a:rect l="l" t="t" r="r" b="b"/>
            <a:pathLst>
              <a:path w="1020" h="1013" extrusionOk="0">
                <a:moveTo>
                  <a:pt x="325" y="421"/>
                </a:moveTo>
                <a:cubicBezTo>
                  <a:pt x="325" y="421"/>
                  <a:pt x="249" y="349"/>
                  <a:pt x="249" y="230"/>
                </a:cubicBezTo>
                <a:cubicBezTo>
                  <a:pt x="249" y="116"/>
                  <a:pt x="322" y="34"/>
                  <a:pt x="439" y="2"/>
                </a:cubicBezTo>
                <a:cubicBezTo>
                  <a:pt x="439" y="2"/>
                  <a:pt x="437" y="0"/>
                  <a:pt x="437" y="0"/>
                </a:cubicBezTo>
                <a:cubicBezTo>
                  <a:pt x="194" y="38"/>
                  <a:pt x="0" y="248"/>
                  <a:pt x="0" y="503"/>
                </a:cubicBezTo>
                <a:cubicBezTo>
                  <a:pt x="0" y="785"/>
                  <a:pt x="228" y="1013"/>
                  <a:pt x="510" y="1013"/>
                </a:cubicBezTo>
                <a:cubicBezTo>
                  <a:pt x="792" y="1013"/>
                  <a:pt x="1020" y="785"/>
                  <a:pt x="1020" y="503"/>
                </a:cubicBezTo>
                <a:cubicBezTo>
                  <a:pt x="1020" y="503"/>
                  <a:pt x="679" y="804"/>
                  <a:pt x="325" y="4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09550" tIns="54775" rIns="109550" bIns="547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3437328" y="17374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5422878" y="2188350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3969528" y="340507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sz="500"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ague Spartan Medium"/>
              <a:buNone/>
              <a:defRPr sz="2800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"/>
              <a:buChar char="●"/>
              <a:defRPr sz="13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●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○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Inter"/>
              <a:buChar char="■"/>
              <a:defRPr sz="120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7552299-96D1-4135-AD80-26851888E4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383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7552299-96D1-4135-AD80-26851888E4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490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t.benedetti@ausl.mo.it" TargetMode="Externa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bsginstitute.com/bs-campus/blog/7-principios-de-haccp-para-la-inocuidad-1138" TargetMode="External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rse24.it/dossier/salute/importanza-sanificazione-ambientale.html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flickr.com/photos/95230066@N07/29727868691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Q%20SIAN%20SVET_Rev_05.08.08.do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asr.regione.emilia-romagna.it/asr/index.htm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griculturerequirements.com/archivio-notizie/controlli-ufficiali-secondo-il-reg-ue-2017-625-seminario-gratuito-a-torino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commons.wikimedia.org/wiki/File:Logo_orizzontale_Regione_Emilia-Romagna.JPG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commons.wikimedia.org/wiki/File:Logo_orizzontale_Regione_Emilia-Romagna.JPG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>
            <a:spLocks noGrp="1"/>
          </p:cNvSpPr>
          <p:nvPr>
            <p:ph type="title"/>
          </p:nvPr>
        </p:nvSpPr>
        <p:spPr>
          <a:xfrm>
            <a:off x="316086" y="2208300"/>
            <a:ext cx="7679700" cy="7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SzPts val="2400"/>
            </a:pPr>
            <a:r>
              <a:rPr lang="it-IT" sz="2400" dirty="0">
                <a:sym typeface="Inter"/>
              </a:rPr>
              <a:t>Controlli Ufficiali nel settore delle carni maturate</a:t>
            </a:r>
            <a:br>
              <a:rPr lang="it-IT" sz="2400" dirty="0">
                <a:sym typeface="Inter"/>
              </a:rPr>
            </a:br>
            <a:r>
              <a:rPr lang="it-IT" sz="2400" dirty="0">
                <a:sym typeface="Inter"/>
              </a:rPr>
              <a:t>Dry </a:t>
            </a:r>
            <a:r>
              <a:rPr lang="it-IT" sz="2400" dirty="0" err="1">
                <a:sym typeface="Inter"/>
              </a:rPr>
              <a:t>Aged</a:t>
            </a:r>
            <a:r>
              <a:rPr lang="it-IT" sz="2400" dirty="0">
                <a:sym typeface="Inter"/>
              </a:rPr>
              <a:t> </a:t>
            </a:r>
            <a:r>
              <a:rPr lang="it-IT" sz="2400" dirty="0" err="1">
                <a:sym typeface="Inter"/>
              </a:rPr>
              <a:t>Meat</a:t>
            </a:r>
            <a:endParaRPr lang="it-IT" sz="2400" dirty="0">
              <a:sym typeface="Inter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D6E583B-2803-4FC2-A747-1432A132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220" y="189749"/>
            <a:ext cx="2196841" cy="33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1687996-44DD-464F-ADB2-B5E466A2D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" t="-281" r="-64" b="-281"/>
          <a:stretch>
            <a:fillRect/>
          </a:stretch>
        </p:blipFill>
        <p:spPr bwMode="auto">
          <a:xfrm>
            <a:off x="0" y="4609343"/>
            <a:ext cx="2317187" cy="5341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209;p31">
            <a:extLst>
              <a:ext uri="{FF2B5EF4-FFF2-40B4-BE49-F238E27FC236}">
                <a16:creationId xmlns:a16="http://schemas.microsoft.com/office/drawing/2014/main" id="{7731E583-5906-454F-AF15-80F6C4403A3B}"/>
              </a:ext>
            </a:extLst>
          </p:cNvPr>
          <p:cNvSpPr txBox="1">
            <a:spLocks/>
          </p:cNvSpPr>
          <p:nvPr/>
        </p:nvSpPr>
        <p:spPr>
          <a:xfrm>
            <a:off x="412042" y="3166188"/>
            <a:ext cx="7679700" cy="96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ague Spartan Medium"/>
              <a:buNone/>
              <a:defRPr sz="2800" b="0" i="0" u="none" strike="noStrike" cap="none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algn="ctr">
              <a:buSzPts val="2400"/>
            </a:pPr>
            <a:r>
              <a:rPr lang="it-IT" sz="1400">
                <a:sym typeface="Inter"/>
              </a:rPr>
              <a:t>Anna Padovani - Stefano </a:t>
            </a:r>
            <a:r>
              <a:rPr lang="it-IT" sz="1400" dirty="0">
                <a:sym typeface="Inter"/>
              </a:rPr>
              <a:t>Benedetti</a:t>
            </a:r>
          </a:p>
          <a:p>
            <a:pPr algn="ctr">
              <a:buSzPts val="2400"/>
            </a:pPr>
            <a:r>
              <a:rPr lang="it-IT" sz="1400">
                <a:sym typeface="Inter"/>
              </a:rPr>
              <a:t>Regione Emilia- Romagna</a:t>
            </a:r>
          </a:p>
          <a:p>
            <a:pPr algn="ctr">
              <a:buSzPts val="2400"/>
            </a:pPr>
            <a:r>
              <a:rPr lang="it-IT" sz="1400">
                <a:sym typeface="Inter"/>
              </a:rPr>
              <a:t>Area di sanità animale e Igiene degli alimenti </a:t>
            </a:r>
            <a:endParaRPr lang="it-IT" sz="1400" dirty="0">
              <a:sym typeface="Inter"/>
            </a:endParaRPr>
          </a:p>
          <a:p>
            <a:pPr algn="ctr">
              <a:buSzPts val="2400"/>
            </a:pPr>
            <a:r>
              <a:rPr lang="it-IT" sz="1400" dirty="0">
                <a:sym typeface="Inter"/>
              </a:rPr>
              <a:t>Settore prevenzione collettiva e Sanità pubblica</a:t>
            </a:r>
          </a:p>
          <a:p>
            <a:pPr algn="ctr">
              <a:buSzPts val="2400"/>
            </a:pPr>
            <a:r>
              <a:rPr lang="it-IT" sz="1400">
                <a:sym typeface="Inter"/>
                <a:hlinkClick r:id="rId5"/>
              </a:rPr>
              <a:t>anna.padovani@regione.emilia-romagna.it     st</a:t>
            </a:r>
            <a:r>
              <a:rPr lang="it-IT" sz="1400" dirty="0">
                <a:sym typeface="Inter"/>
                <a:hlinkClick r:id="rId5"/>
              </a:rPr>
              <a:t>.benedetti@ausl.mo.it</a:t>
            </a:r>
            <a:endParaRPr lang="it-IT" sz="1400" dirty="0">
              <a:sym typeface="Int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asellaDiTesto 4">
            <a:extLst>
              <a:ext uri="{FF2B5EF4-FFF2-40B4-BE49-F238E27FC236}">
                <a16:creationId xmlns:a16="http://schemas.microsoft.com/office/drawing/2014/main" id="{7FDCE8EE-CBEB-5BC3-2EAB-B20D8817EADE}"/>
              </a:ext>
            </a:extLst>
          </p:cNvPr>
          <p:cNvGraphicFramePr/>
          <p:nvPr/>
        </p:nvGraphicFramePr>
        <p:xfrm>
          <a:off x="327454" y="895864"/>
          <a:ext cx="8187896" cy="3736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8D73AE-613A-81F1-D0AA-902027A69803}"/>
              </a:ext>
            </a:extLst>
          </p:cNvPr>
          <p:cNvSpPr txBox="1"/>
          <p:nvPr/>
        </p:nvSpPr>
        <p:spPr>
          <a:xfrm>
            <a:off x="431801" y="1099751"/>
            <a:ext cx="79184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Al capitolo 2 di tale norma globale viene trattato il sistema HACCP e le linee guida per la sua applicazione.</a:t>
            </a:r>
          </a:p>
          <a:p>
            <a:r>
              <a:rPr lang="it-IT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Tale capitolo si conclude con la seguente considerazione:</a:t>
            </a:r>
          </a:p>
          <a:p>
            <a:r>
              <a:rPr lang="it-IT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«</a:t>
            </a:r>
            <a:r>
              <a:rPr lang="it-IT" sz="1500" i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La cooperazione fra operatori del settore alimentare, gruppi commerciali, organizzazione dei consumatori e autorità competenti è di vitale importanza. </a:t>
            </a:r>
          </a:p>
          <a:p>
            <a:r>
              <a:rPr lang="it-IT" sz="1500" i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Dovrebbero essere previste opportunità per la formazione congiunta fra Operatori del settore alimentare e Autorità competenti per incoraggiare e mantenere un dialogo continuo e creare un clima di comprensione nell’applicazione pratica dell’HACCP»</a:t>
            </a:r>
            <a:endParaRPr lang="it-IT" sz="1500" i="1" dirty="0">
              <a:latin typeface="Inter" panose="020B0604020202020204" charset="0"/>
              <a:ea typeface="Inter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841280-B0FF-1B61-094E-B9DBDD81D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96526" y="3151539"/>
            <a:ext cx="2835827" cy="17526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6CFBF5-18D9-54BD-80B3-F0AD7BF5F6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454" y="340252"/>
            <a:ext cx="1929551" cy="27891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F8AB60F-1D46-9993-6F85-FF5A00D0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014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Immagine che contiene Blu cobalto, Blu elettrico, plastica, blu&#10;&#10;Descrizione generata automaticamente">
            <a:extLst>
              <a:ext uri="{FF2B5EF4-FFF2-40B4-BE49-F238E27FC236}">
                <a16:creationId xmlns:a16="http://schemas.microsoft.com/office/drawing/2014/main" id="{5E970EFF-6655-0CE4-B161-4B7133D9B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6983" y="500956"/>
            <a:ext cx="2399641" cy="1595761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EA1DD53-147C-4497-234C-4286D6433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4" y="2414326"/>
            <a:ext cx="2481929" cy="35988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3543301" y="500956"/>
            <a:ext cx="5029200" cy="41247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1500">
                <a:solidFill>
                  <a:schemeClr val="dk2"/>
                </a:solidFill>
                <a:latin typeface="Inter"/>
                <a:ea typeface="Inter"/>
              </a:rPr>
              <a:t>Il</a:t>
            </a:r>
            <a:r>
              <a:rPr lang="en-US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 Regolamento(UE) 2021/382 della Commissione del 3 marzo 2021 che modifica gli allegati del regolamento (CE) n.852/2004 del Parlamento europeo e del Consiglio sull’igiene dei prodotti alimentari per quanto riguarda la gestione degli allergeni alimentari , la ridistribuzione  degli alimenti e la cultura della sicurezza alimentare  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Considerando (7): ‘</a:t>
            </a:r>
            <a:r>
              <a:rPr lang="en-US" sz="1500" i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nel Settembre 2020 la commissione del Codex Alimentarius ha adottato la revisione della sua norma globale General Principles of Food Hygiene(Principi generali in materia di igiene alimentare CXC 1-1969)La norma CXC 1-1969 rivista introduce la nozione di cultura della sicurezza alimentare quale principio generale. 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500" i="1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La cultura della sicurezza alimentare rafforza la sicurezza alimentare aumentando la consapevolezza e migliorando i comportamenti dei dipendenti degli stabilimenti alimentari</a:t>
            </a:r>
            <a:r>
              <a:rPr lang="en-US" sz="1500" i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’.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9DFA82-B743-3865-F043-54DF7616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685800">
              <a:spcAft>
                <a:spcPts val="450"/>
              </a:spcAft>
            </a:pPr>
            <a:fld id="{41A07F9B-EDF7-4830-A1B6-59120AF9B604}" type="slidenum">
              <a:rPr lang="en-US"/>
              <a:pPr defTabSz="685800">
                <a:spcAft>
                  <a:spcPts val="45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9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273284" y="793604"/>
            <a:ext cx="8272001" cy="401329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CULTURA DELLA SICUREZZA ALIMENTARE 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Dopo il capitolo XI del Regolamento 852/2004 viene aggiunto il capitolo XI bis dal titolo: » Cultura della sicurezza alimentare».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Gli operatori del settore alimentare devono istituire e mantenere una adeguata cultura della sicurezza alimentare e fornire prove che la dimostrino, rispettando alcuni requisiti: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1. IMPEGNO DA PARTE DELLA DIRIGENZA E DI TUTTI I DIPENDENTI ALLA PRODUZIONE E ALLA DISTRIBUZIONE SICURA DI ALIMENTI 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2. Ruolo guida nella produzione di alimenti sicuri e nel coinvolgimento di tutti i dipendenti in prassi di sicurezza alimentare; 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3. Consapevolezza, da parte di tutti i dipendenti dell’impresa, dei pericoli per la sicurezza alimentare e della importanza della sicurezza e della igiene  degli alimenti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4. Comunicazione aperta e chiara tra tutti i dipendenti dell’impresa nell’ambito di una attività e tra attività consecutive, compresa la comunicazione di deviazioni e aspettative</a:t>
            </a:r>
          </a:p>
          <a:p>
            <a:pPr indent="-1714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5. Disponibilità di risorse sufficienti per garantire la manipolazione sicura e igienica degli alimenti</a:t>
            </a: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7145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A1DD53-147C-4497-234C-4286D6433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187" y="175925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9DFA82-B743-3865-F043-54DF7616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46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10073" y="1125893"/>
            <a:ext cx="7668857" cy="36063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Comunicazione della Commissione relativa all’attuazione dei sistemi di gestione per la sicurezza alimentare riguardanti le corrette prassi igieniche e le procedure basate sui principi HACCP, compresa l’agevolazione/la flessibilità in materia di attuazione in determinate imprese alimentari  (2022/C 355/01)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Scopo del documento di orientamento è quello di facilitare ed armonizzare l’applicazione dei requisiti dell’UE in materia di corrette prassi igieniche (GHP) e di procedure basate sui principi del Sistema dell’analisi dei pericoli e punti critici di controllo (HACCP)nell’ambito dei sistemi di gestione per la sicurezza alimentare (FSMS- Food Safety management System)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C302A7D-E5A3-B48A-8824-9BBA70216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59" y="304050"/>
            <a:ext cx="1929551" cy="27891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77F3CA3-BCE2-164B-788F-8F7A6D54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08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59319" y="738283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Particolare attenzione è prestata alla flessibilità prevista nell’applicazione delle GHP e delle procedure basate sui principi del Sistema HACCP, tenendo conto della natura dell’attività e delle dimensioni dello stabilimento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Il documento è destinato alle Autorità Competenti per promuovere una comprensione comune dei requisiti di legge e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agli operatori del Settore alimentare  per aiutarli ad applicare i requisiti dell’ UE adattandoli alle specifiche realtà.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0D426A-C8AE-3AD2-8D0B-90010066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63" y="819149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46057C8-1CE8-520F-496E-DB13758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84201" y="819151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endParaRPr lang="en-US" sz="1600">
              <a:solidFill>
                <a:schemeClr val="dk2"/>
              </a:solidFill>
              <a:latin typeface="Inter"/>
              <a:ea typeface="Inter"/>
            </a:endParaRP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Il tema di cui si parla è il Sistema di gestione per la sicurezza alimentare (FSMS): programmi di prerequisiti, integrati da misure di controllo dei CCP, a seconda dei casi, che nel complesso garantiscono che gli alimenti siano sicuri e adatti all’uso previsto.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Nel complesso un FSMS è un Sistema olistico di prevenzione, preparazione  e attività di autocontrollo per la gestione della sicurezza e della igiene degli alimenti in  una impresa alimentare ed include le GHP e le procedure basate sul Sistema HACCP.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C0D426A-C8AE-3AD2-8D0B-90010066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063" y="819149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1FD262-87EB-1BC9-AEAE-1382CA1FD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368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84201" y="819151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 b="1">
                <a:solidFill>
                  <a:schemeClr val="dk2"/>
                </a:solidFill>
                <a:latin typeface="Inter"/>
                <a:ea typeface="Inter"/>
              </a:rPr>
              <a:t>ALLEGATO 1 GHP 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Il regolamento (CE) 852/2004 riconosce che in talune imprese alimentari non è possibile identificare dei punti critici di controllo e che in alcuni casi le GHP sono sufficienti per controllare i pericoli. 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Le GHP sono una serie di misure e condizioni preventive applicate in qualsivoglia fase della catena alimentare per fornire alimenti sicuri.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La maggior parte delle GHP non è specifica per un determinato pericolo, ma serve per mantenere ad es. i pericoli provenienti dall’ambiente di produzione ad un livello accettabile.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8EF51C9-ECA8-DB76-ECEB-AC1D1A3D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83" y="411081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F835B8D-96C3-2CEF-5535-58929CCD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16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84200" y="819150"/>
            <a:ext cx="8058212" cy="418119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ALLEGATO I: GHP 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La maggior parte delle GHP non è specifica per un determinato pericolo, ma serve per mantenere ad es. i pericoli provenienti dall’ambiente di produzioni, ad un livello accettabile. 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Esempi di GHP: 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Strutture ed attrezzature,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Pulizia e disinfezione 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Lotta agli infestanti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Materie prime 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Manutenzione e taratura 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Controllo dell’acqua e dell’aria</a:t>
            </a:r>
          </a:p>
          <a:p>
            <a:pPr marL="342900" indent="-342900" defTabSz="68580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Personale </a:t>
            </a: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90000"/>
              </a:lnSpc>
              <a:spcAft>
                <a:spcPts val="450"/>
              </a:spcAft>
            </a:pPr>
            <a:endParaRPr lang="en-US" sz="21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8EF51C9-ECA8-DB76-ECEB-AC1D1A3D2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83" y="411081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CFE5410-1298-64B9-44FD-2AA3307A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 descr="Immagine che contiene roditore, topo, ratto, Muridae&#10;&#10;Descrizione generata automaticamente">
            <a:extLst>
              <a:ext uri="{FF2B5EF4-FFF2-40B4-BE49-F238E27FC236}">
                <a16:creationId xmlns:a16="http://schemas.microsoft.com/office/drawing/2014/main" id="{28CDD09D-B821-01EB-A7FA-8ABA62EA4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06862" y="2247675"/>
            <a:ext cx="3027063" cy="19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84201" y="819151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 b="1">
                <a:solidFill>
                  <a:schemeClr val="dk2"/>
                </a:solidFill>
                <a:latin typeface="Inter"/>
                <a:ea typeface="Inter"/>
              </a:rPr>
              <a:t>Allegato II : HACCP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Prima di applicare le procedure basate sul sistema haccp in una qualsiasi impresa, l’operatore del Settore alimentare dovrebbe avere applicato le GHP e altri prerequisiti pertinenti.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endParaRPr lang="en-US" sz="1600">
              <a:solidFill>
                <a:schemeClr val="dk2"/>
              </a:solidFill>
              <a:latin typeface="Inter"/>
              <a:ea typeface="Inter"/>
            </a:endParaRP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Articolo 5 del Regolamento (CE) n.852/2004 dispone che gli operatori del settore alimentare predispongano, attuino e mantengano una o più procedure basate sui principi del sistema haccp.</a:t>
            </a:r>
          </a:p>
          <a:p>
            <a:pPr defTabSz="685800">
              <a:lnSpc>
                <a:spcPct val="120000"/>
              </a:lnSpc>
              <a:buClr>
                <a:schemeClr val="dk2"/>
              </a:buClr>
              <a:buSzPts val="1300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Ciò consente di applicare i principi del sistema haccp con la necessaria flessibilità adattando il sistema alla natura e alle dimensioni dell’impresa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4AABF8-96B0-AAD6-FCF5-3D4570A2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291756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50EFD72-B86A-407E-5722-852B8AB7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5919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664100" y="664964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</a:pPr>
            <a:r>
              <a:rPr lang="en-US" sz="1600" b="1">
                <a:solidFill>
                  <a:schemeClr val="dk2"/>
                </a:solidFill>
                <a:latin typeface="Inter"/>
                <a:ea typeface="Inter"/>
              </a:rPr>
              <a:t>Allegato II: HACCP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</a:pPr>
            <a:r>
              <a:rPr lang="en-US" sz="1600" b="1">
                <a:solidFill>
                  <a:schemeClr val="dk2"/>
                </a:solidFill>
                <a:highlight>
                  <a:srgbClr val="FFFF00"/>
                </a:highlight>
                <a:latin typeface="Inter"/>
                <a:ea typeface="Inter"/>
              </a:rPr>
              <a:t>La natura dell’impresa </a:t>
            </a: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dipende dall’ attività dell’OSA, ad es.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Alimenti pronti o non pronti;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Catena di approvvigionamento;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Fasi di lavorazione; 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Presenza o meno di una fase di riduzione  o di eliminazione del pericolo alla fine del processo di produzioni;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Pericoli connessi con le materie prime e gli ingredienti, ecc.  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</a:pPr>
            <a:r>
              <a:rPr lang="en-US" sz="1600" b="1">
                <a:solidFill>
                  <a:schemeClr val="dk2"/>
                </a:solidFill>
                <a:highlight>
                  <a:srgbClr val="FFFF00"/>
                </a:highlight>
                <a:latin typeface="Inter"/>
                <a:ea typeface="Inter"/>
              </a:rPr>
              <a:t>Le dimensioni dell’impresa  </a:t>
            </a:r>
            <a:r>
              <a:rPr lang="en-US" sz="1600">
                <a:solidFill>
                  <a:schemeClr val="dk2"/>
                </a:solidFill>
                <a:latin typeface="Inter"/>
                <a:ea typeface="Inter"/>
              </a:rPr>
              <a:t>consentono agli OSA di piccole imprese di avere una riduzione degli oneri amministrativi.</a:t>
            </a:r>
            <a:r>
              <a:rPr lang="en-US" sz="2100" i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074AABF8-96B0-AAD6-FCF5-3D4570A2E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1" y="291756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D263861-6BB9-9055-477A-28F97B52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674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9A4DE6A9-0D10-6764-ED70-DE7EA8CD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33" y="523200"/>
            <a:ext cx="6619642" cy="1124325"/>
          </a:xfrm>
        </p:spPr>
        <p:txBody>
          <a:bodyPr/>
          <a:lstStyle/>
          <a:p>
            <a:br>
              <a:rPr lang="it-IT" sz="2000" b="0" i="1" u="none" strike="noStrike" baseline="0">
                <a:solidFill>
                  <a:srgbClr val="000000"/>
                </a:solidFill>
                <a:latin typeface="EUAlbertina"/>
              </a:rPr>
            </a:br>
            <a:r>
              <a:rPr lang="it-IT" sz="2000" b="0" i="1" u="none" strike="noStrike" baseline="0">
                <a:solidFill>
                  <a:srgbClr val="000000"/>
                </a:solidFill>
                <a:latin typeface="EUAlbertina"/>
              </a:rPr>
              <a:t>Regolamento (UE) 2017/625 </a:t>
            </a:r>
            <a:br>
              <a:rPr lang="it-IT" sz="2000" b="0" i="1" u="none" strike="noStrike" baseline="0">
                <a:solidFill>
                  <a:srgbClr val="000000"/>
                </a:solidFill>
                <a:latin typeface="EUAlbertina"/>
              </a:rPr>
            </a:br>
            <a:r>
              <a:rPr lang="it-IT" sz="2000" b="0" i="1" u="none" strike="noStrike" baseline="0">
                <a:solidFill>
                  <a:srgbClr val="000000"/>
                </a:solidFill>
                <a:latin typeface="EUAlbertina"/>
              </a:rPr>
              <a:t>Articolo 2</a:t>
            </a:r>
            <a:br>
              <a:rPr lang="it-IT" sz="2000" b="0" i="0" u="none" strike="noStrike" baseline="0">
                <a:solidFill>
                  <a:srgbClr val="000000"/>
                </a:solidFill>
                <a:latin typeface="EUAlbertina"/>
              </a:rPr>
            </a:br>
            <a:r>
              <a:rPr lang="it-IT" sz="2000" b="1" i="0" u="none" strike="noStrike" baseline="0">
                <a:solidFill>
                  <a:srgbClr val="000000"/>
                </a:solidFill>
                <a:latin typeface="EUAlbertina"/>
              </a:rPr>
              <a:t>Controlli ufficiali e altre attività ufficiali</a:t>
            </a:r>
            <a:br>
              <a:rPr lang="it-IT" sz="2000" b="0" i="0" u="none" strike="noStrike" baseline="0">
                <a:solidFill>
                  <a:srgbClr val="000000"/>
                </a:solidFill>
                <a:latin typeface="EUAlbertina"/>
              </a:rPr>
            </a:br>
            <a:endParaRPr lang="it-IT" sz="2000"/>
          </a:p>
        </p:txBody>
      </p:sp>
      <p:sp>
        <p:nvSpPr>
          <p:cNvPr id="6" name="Sottotitolo 5">
            <a:extLst>
              <a:ext uri="{FF2B5EF4-FFF2-40B4-BE49-F238E27FC236}">
                <a16:creationId xmlns:a16="http://schemas.microsoft.com/office/drawing/2014/main" id="{FA35FFD5-239A-7950-164B-BD3EEBCC0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endParaRPr lang="it-IT" sz="1400" b="0" i="0" u="none" strike="noStrike" baseline="0">
              <a:solidFill>
                <a:srgbClr val="000000"/>
              </a:solidFill>
              <a:latin typeface="EUAlbertina"/>
            </a:endParaRPr>
          </a:p>
          <a:p>
            <a:endParaRPr lang="it-IT" sz="1400">
              <a:solidFill>
                <a:srgbClr val="000000"/>
              </a:solidFill>
              <a:latin typeface="EUAlbertina"/>
            </a:endParaRPr>
          </a:p>
          <a:p>
            <a:r>
              <a:rPr lang="it-IT" sz="2000" b="0" i="0" u="none" strike="noStrike" baseline="0">
                <a:solidFill>
                  <a:srgbClr val="000000"/>
                </a:solidFill>
                <a:latin typeface="EUAlbertina"/>
              </a:rPr>
              <a:t>Ai fini del presente regolamento, per «controlli ufficiali» si intendono attività eseguite dalle autorità competenti, o dagli organismi delegati o dalle persone fisiche cui sono stati delegati determinati compiti riguardanti i controlli ufficiali a norma del presente regolamento al fine di verificare:</a:t>
            </a:r>
            <a:br>
              <a:rPr lang="it-IT" sz="2000" b="0" i="0" u="none" strike="noStrike" baseline="0">
                <a:solidFill>
                  <a:srgbClr val="000000"/>
                </a:solidFill>
                <a:latin typeface="EUAlbertina"/>
              </a:rPr>
            </a:br>
            <a:r>
              <a:rPr lang="it-IT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EUAlbertina"/>
              </a:rPr>
              <a:t>il rispetto da parte degli operatori delle norme del presente regolamento </a:t>
            </a:r>
            <a:br>
              <a:rPr lang="it-IT" sz="20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EUAlbertina"/>
              </a:rPr>
            </a:br>
            <a:endParaRPr lang="it-IT" sz="2000">
              <a:highlight>
                <a:srgbClr val="FFFF00"/>
              </a:highligh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2C1DF8-F73E-121C-D8EF-DF8ACE20E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6625" y="553337"/>
            <a:ext cx="219475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F08806C-2B6A-D09A-A784-886AEA46E1FC}"/>
              </a:ext>
            </a:extLst>
          </p:cNvPr>
          <p:cNvSpPr txBox="1"/>
          <p:nvPr/>
        </p:nvSpPr>
        <p:spPr>
          <a:xfrm>
            <a:off x="584201" y="819151"/>
            <a:ext cx="7600950" cy="38135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endParaRPr lang="en-US" sz="1600">
              <a:solidFill>
                <a:schemeClr val="dk2"/>
              </a:solidFill>
              <a:latin typeface="Inter"/>
              <a:ea typeface="Inter"/>
              <a:sym typeface="Inter"/>
            </a:endParaRP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dk2"/>
                </a:solidFill>
                <a:latin typeface="Inter"/>
                <a:ea typeface="Inter"/>
                <a:sym typeface="Inter"/>
              </a:rPr>
              <a:t>In Regione Emilia –Romagna a partire dal 2008 con delibera di Giunta n.1869/2008 sono state fornite delle “Linee guida tecniche per l’applicazione dell’autocontrollo con procedura semplificata del Sistema HACCP”, </a:t>
            </a:r>
            <a:r>
              <a:rPr lang="en-US" sz="1600">
                <a:solidFill>
                  <a:schemeClr val="dk2"/>
                </a:solidFill>
                <a:latin typeface="Inter"/>
                <a:ea typeface="Inter"/>
                <a:sym typeface="Inter"/>
              </a:rPr>
              <a:t>in particolare per: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  <a:sym typeface="Inter"/>
              </a:rPr>
              <a:t>Settori alimentari che non svolgono alcuna attività di preparazione, produzioni o trasformazione di prodotti alimentari, oppure che svolgono semplice operazioni di preparazione degli alimenti</a:t>
            </a:r>
          </a:p>
          <a:p>
            <a:pPr marL="285750" indent="-285750" defTabSz="685800">
              <a:lnSpc>
                <a:spcPct val="120000"/>
              </a:lnSpc>
              <a:buClr>
                <a:schemeClr val="dk2"/>
              </a:buClr>
              <a:buSzPts val="1300"/>
              <a:buFont typeface="Arial" panose="020B0604020202020204" pitchFamily="34" charset="0"/>
              <a:buAutoNum type="alphaLcParenR"/>
            </a:pPr>
            <a:r>
              <a:rPr lang="en-US" sz="1600">
                <a:solidFill>
                  <a:schemeClr val="dk2"/>
                </a:solidFill>
                <a:latin typeface="Inter"/>
                <a:ea typeface="Inter"/>
                <a:sym typeface="Inter"/>
              </a:rPr>
              <a:t>Settori alimentari  in cui la manipolazione degli alimenti segue procedure consolidate, che costituiscono  spesso parte della normale formazione professionale  degli operatori del Settore in questione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1899429-3BEB-D174-692D-7489091C4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890" y="371320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E73456-E815-E707-BB3F-B170484E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965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7">
            <a:hlinkClick r:id="rId3" action="ppaction://hlinkfile"/>
            <a:extLst>
              <a:ext uri="{FF2B5EF4-FFF2-40B4-BE49-F238E27FC236}">
                <a16:creationId xmlns:a16="http://schemas.microsoft.com/office/drawing/2014/main" id="{0F73940A-F7D3-4029-9456-4204095B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46" y="1370323"/>
            <a:ext cx="8264621" cy="2944396"/>
          </a:xfrm>
          <a:prstGeom prst="rect">
            <a:avLst/>
          </a:prstGeom>
          <a:solidFill>
            <a:srgbClr val="BDC6F5">
              <a:alpha val="10196"/>
            </a:srgbClr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marL="358775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it-IT" altLang="it-IT" sz="18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Definizione in un modello di funzionamento dei Servizi </a:t>
            </a:r>
            <a:r>
              <a:rPr lang="it-IT" altLang="it-IT" sz="1800" dirty="0"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conforme al Reg.(CE) 882/2004 e attualmente al Reg. (UE) 2017/625;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it-IT" altLang="it-IT" sz="18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qualificazione e formazione di tutto il personale </a:t>
            </a:r>
            <a:r>
              <a:rPr lang="it-IT" altLang="it-IT" sz="1800" dirty="0"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in conformità al Reg. (CE) 882/2004</a:t>
            </a:r>
            <a:r>
              <a:rPr lang="it-IT" altLang="it-IT" sz="1800" kern="1200" dirty="0">
                <a:solidFill>
                  <a:prstClr val="black"/>
                </a:solidFill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 e attualmente al Reg. (UE) 2017/625</a:t>
            </a:r>
            <a:r>
              <a:rPr lang="it-IT" altLang="it-IT" sz="1800" dirty="0"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  ;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it-IT" altLang="it-IT" sz="18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definizione degli strumenti per il controllo ufficiale </a:t>
            </a:r>
            <a:r>
              <a:rPr lang="it-IT" altLang="it-IT" sz="1800" dirty="0"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;</a:t>
            </a:r>
            <a:r>
              <a:rPr lang="it-IT" altLang="it-IT" sz="1800" dirty="0">
                <a:solidFill>
                  <a:srgbClr val="800000"/>
                </a:solidFill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r>
              <a:rPr lang="it-IT" altLang="it-IT" sz="1800" dirty="0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programmazione e conduzione  di audit regionali sui servizi</a:t>
            </a:r>
            <a:r>
              <a:rPr lang="it-IT" altLang="it-IT" sz="1800" dirty="0">
                <a:latin typeface="Inter" panose="020B0604020202020204" charset="0"/>
                <a:ea typeface="Inter" panose="020B0604020202020204" charset="0"/>
                <a:cs typeface="Tahoma" panose="020B0604030504040204" pitchFamily="34" charset="0"/>
              </a:rPr>
              <a:t>;</a:t>
            </a:r>
          </a:p>
          <a:p>
            <a:pPr>
              <a:lnSpc>
                <a:spcPct val="150000"/>
              </a:lnSpc>
              <a:spcBef>
                <a:spcPct val="0"/>
              </a:spcBef>
              <a:buSzTx/>
            </a:pPr>
            <a:endParaRPr lang="it-IT" altLang="it-IT" sz="1800" dirty="0">
              <a:latin typeface="Tahoma" panose="020B0604030504040204" pitchFamily="34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7725D7E-BD9E-4EF3-A3E9-5B704311D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155" y="208344"/>
            <a:ext cx="8431987" cy="98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SzTx/>
              <a:buFont typeface="Comic Sans MS" panose="030F0702030302020204" pitchFamily="66" charset="0"/>
              <a:buNone/>
            </a:pPr>
            <a:r>
              <a:rPr lang="en-US" altLang="it-IT" sz="1500" dirty="0">
                <a:solidFill>
                  <a:srgbClr val="FF0000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   </a:t>
            </a:r>
          </a:p>
          <a:p>
            <a:pPr algn="ctr">
              <a:spcBef>
                <a:spcPct val="50000"/>
              </a:spcBef>
              <a:buSzTx/>
              <a:buFont typeface="Comic Sans MS" panose="030F0702030302020204" pitchFamily="66" charset="0"/>
              <a:buNone/>
            </a:pPr>
            <a:r>
              <a:rPr lang="it-IT" altLang="it-IT" sz="1800" noProof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Dal 2005 è stato intrapreso un percorso  per garantire l’applicazione dei controlli  ufficiali in conformità </a:t>
            </a:r>
            <a:r>
              <a:rPr lang="it-IT" altLang="it-IT" sz="1800" noProof="1">
                <a:solidFill>
                  <a:srgbClr val="FF0000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alla normativa europea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5E65926-FD4A-4D01-AE29-8B2C033C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1pPr>
            <a:lvl2pPr marL="557213" indent="-214313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2pPr>
            <a:lvl3pPr marL="8572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3pPr>
            <a:lvl4pPr marL="12001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4pPr>
            <a:lvl5pPr marL="15430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5pPr>
            <a:lvl6pPr marL="18859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6pPr>
            <a:lvl7pPr marL="22288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7pPr>
            <a:lvl8pPr marL="25717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8pPr>
            <a:lvl9pPr marL="29146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9pPr>
          </a:lstStyle>
          <a:p>
            <a:fld id="{AB1778D1-7F17-419A-9206-BAE3AA59CA25}" type="slidenum">
              <a:rPr lang="it-IT" altLang="it-IT" sz="900">
                <a:solidFill>
                  <a:srgbClr val="898989"/>
                </a:solidFill>
              </a:rPr>
              <a:pPr/>
              <a:t>21</a:t>
            </a:fld>
            <a:endParaRPr lang="it-IT" altLang="it-IT" sz="900">
              <a:solidFill>
                <a:srgbClr val="89898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6DC849-10EC-475A-8C1E-465B21CF4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46" y="208345"/>
            <a:ext cx="2263337" cy="3063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>
            <a:extLst>
              <a:ext uri="{FF2B5EF4-FFF2-40B4-BE49-F238E27FC236}">
                <a16:creationId xmlns:a16="http://schemas.microsoft.com/office/drawing/2014/main" id="{F7250DFE-303D-4EBE-95C9-88C916BAF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964" y="1653779"/>
            <a:ext cx="8133386" cy="923330"/>
          </a:xfrm>
          <a:prstGeom prst="rect">
            <a:avLst/>
          </a:prstGeom>
          <a:solidFill>
            <a:schemeClr val="tx1">
              <a:alpha val="25098"/>
            </a:schemeClr>
          </a:solidFill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SzTx/>
              <a:buFont typeface="Comic Sans MS" panose="030F0702030302020204" pitchFamily="66" charset="0"/>
              <a:buNone/>
            </a:pPr>
            <a:r>
              <a:rPr lang="it-IT" altLang="it-IT" sz="1800" dirty="0">
                <a:latin typeface="Tahom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Con Delibera della Giunta Regionale 2035 del 2005 è stato approvato il progetto per lo sviluppo di competenze valutative nel settore della sicurezza alimentare che coinvolge tutte le Aziende USL della Regione Emilia- Romagna</a:t>
            </a:r>
          </a:p>
        </p:txBody>
      </p:sp>
      <p:pic>
        <p:nvPicPr>
          <p:cNvPr id="146435" name="Picture 3" descr="SICAL_2006">
            <a:extLst>
              <a:ext uri="{FF2B5EF4-FFF2-40B4-BE49-F238E27FC236}">
                <a16:creationId xmlns:a16="http://schemas.microsoft.com/office/drawing/2014/main" id="{46657239-1043-4FA4-969B-97233743D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87" y="3281423"/>
            <a:ext cx="7526438" cy="111985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6" name="Picture 4" descr="Sito dell'Agenzia &#10;sanitaria regionale - RER. Clicca per tornare alla homepage">
            <a:hlinkClick r:id="rId3" tooltip="&quot;clicca per tornare alla &#10;homepage&quot;"/>
            <a:extLst>
              <a:ext uri="{FF2B5EF4-FFF2-40B4-BE49-F238E27FC236}">
                <a16:creationId xmlns:a16="http://schemas.microsoft.com/office/drawing/2014/main" id="{F4937B7C-ABD4-4CD3-8074-D10F8758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241" y="303610"/>
            <a:ext cx="3871982" cy="917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7" name="Picture 5" descr="Logo Servizio sanitario regionale">
            <a:extLst>
              <a:ext uri="{FF2B5EF4-FFF2-40B4-BE49-F238E27FC236}">
                <a16:creationId xmlns:a16="http://schemas.microsoft.com/office/drawing/2014/main" id="{4C4C9CEB-2294-4AA3-B7B9-C4E6FDA17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" y="303610"/>
            <a:ext cx="3704876" cy="917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31278EE-1D45-49B8-A6C7-8E62CD97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1pPr>
            <a:lvl2pPr marL="557213" indent="-214313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2pPr>
            <a:lvl3pPr marL="8572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3pPr>
            <a:lvl4pPr marL="12001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4pPr>
            <a:lvl5pPr marL="1543050" indent="-171450"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5pPr>
            <a:lvl6pPr marL="18859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6pPr>
            <a:lvl7pPr marL="22288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7pPr>
            <a:lvl8pPr marL="25717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8pPr>
            <a:lvl9pPr marL="2914650" indent="-171450" defTabSz="336947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702030302020204" pitchFamily="66" charset="0"/>
              <a:defRPr sz="1800">
                <a:solidFill>
                  <a:srgbClr val="800000"/>
                </a:solidFill>
                <a:latin typeface="Comic Sans MS" panose="030F0702030302020204" pitchFamily="66" charset="0"/>
                <a:cs typeface="Lucida Sans Unicode" panose="020B0602030504020204" pitchFamily="34" charset="0"/>
              </a:defRPr>
            </a:lvl9pPr>
          </a:lstStyle>
          <a:p>
            <a:fld id="{BB585D62-0775-41E4-8D4C-CF33957B8115}" type="slidenum">
              <a:rPr lang="it-IT" altLang="it-IT" sz="900">
                <a:solidFill>
                  <a:srgbClr val="898989"/>
                </a:solidFill>
              </a:rPr>
              <a:pPr/>
              <a:t>22</a:t>
            </a:fld>
            <a:endParaRPr lang="it-IT" altLang="it-IT" sz="900">
              <a:solidFill>
                <a:srgbClr val="898989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18FB9B-A1B0-400A-A9F2-CF6DF6609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964" y="150435"/>
            <a:ext cx="2263337" cy="306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B43D3CD8-DFBF-4AA5-839D-8FD5F1611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1" y="217714"/>
            <a:ext cx="8514792" cy="4823394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80000"/>
              </a:lnSpc>
              <a:spcBef>
                <a:spcPts val="375"/>
              </a:spcBef>
              <a:spcAft>
                <a:spcPts val="375"/>
              </a:spcAft>
              <a:buNone/>
            </a:pPr>
            <a:r>
              <a:rPr lang="en-US" altLang="it-IT" sz="1950">
                <a:solidFill>
                  <a:srgbClr val="FF0000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FORMAZIONE REGIONALE PER QUALIFICA AUDITOR </a:t>
            </a:r>
            <a:r>
              <a:rPr lang="en-US" altLang="it-IT" sz="1950">
                <a:solidFill>
                  <a:srgbClr val="800000"/>
                </a:solidFill>
                <a:latin typeface="Tahoma" panose="020B0604030504040204" pitchFamily="34" charset="0"/>
                <a:ea typeface="Lucida Sans Unicode" panose="020B0602030504020204" pitchFamily="34" charset="0"/>
                <a:cs typeface="Tahoma" panose="020B0604030504040204" pitchFamily="34" charset="0"/>
              </a:rPr>
              <a:t>   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809A5848-1A22-4C27-A01C-FCCEDCA13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91" y="-290513"/>
            <a:ext cx="685800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 typeface="Comic Sans MS" panose="030F0702030302020204" pitchFamily="66" charset="0"/>
              <a:buNone/>
            </a:pPr>
            <a:r>
              <a:rPr lang="it-IT" altLang="it-IT" sz="2400" b="1">
                <a:solidFill>
                  <a:srgbClr val="FC6108"/>
                </a:solidFill>
                <a:latin typeface="Comic Sans MS" panose="030F0702030302020204" pitchFamily="66" charset="0"/>
              </a:rPr>
              <a:t>     </a:t>
            </a:r>
            <a:endParaRPr lang="en-US" altLang="it-IT" sz="1200" b="1">
              <a:solidFill>
                <a:srgbClr val="FC6108"/>
              </a:solidFill>
              <a:latin typeface="Comic Sans MS" panose="030F0702030302020204" pitchFamily="66" charset="0"/>
            </a:endParaRPr>
          </a:p>
        </p:txBody>
      </p:sp>
      <p:sp>
        <p:nvSpPr>
          <p:cNvPr id="147460" name="Text Box 4">
            <a:extLst>
              <a:ext uri="{FF2B5EF4-FFF2-40B4-BE49-F238E27FC236}">
                <a16:creationId xmlns:a16="http://schemas.microsoft.com/office/drawing/2014/main" id="{504693B8-73AA-4493-8630-E4598DF21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58" y="1349828"/>
            <a:ext cx="6683828" cy="1246495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 typeface="Comic Sans MS" panose="030F0702030302020204" pitchFamily="66" charset="0"/>
              <a:buNone/>
            </a:pPr>
            <a:r>
              <a:rPr lang="it-IT" altLang="it-IT" sz="1500" u="sng" dirty="0">
                <a:latin typeface="Tahoma" panose="020B0604030504040204" pitchFamily="34" charset="0"/>
                <a:cs typeface="Tahoma" panose="020B0604030504040204" pitchFamily="34" charset="0"/>
              </a:rPr>
              <a:t>Qualificazione  di tutto il personale come auditor su OSA/OSM :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Corso di base teorico 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Elaborazione delle procedure di controllo e relative liste di controllo 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addestramento sul campo </a:t>
            </a:r>
          </a:p>
          <a:p>
            <a:pPr lvl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Organizzazione di corsi regionali (tutor, supervisione..)</a:t>
            </a: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2E80D301-45C4-49B5-BCD1-E0D874A1B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057" y="2978567"/>
            <a:ext cx="6741885" cy="1246495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 typeface="Comic Sans MS" panose="030F0702030302020204" pitchFamily="66" charset="0"/>
              <a:buNone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Qualificazione di parte del personale  come auditor sui Servizi delle ASL :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 Corso teorico di base 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 Produzione Manuale della Qualità e   requisiti di funzionamento per i Servizi  delle AUSL locali</a:t>
            </a:r>
          </a:p>
          <a:p>
            <a:pPr lvl="1">
              <a:spcBef>
                <a:spcPct val="0"/>
              </a:spcBef>
              <a:buSzTx/>
              <a:buFontTx/>
              <a:buChar char="•"/>
            </a:pPr>
            <a:r>
              <a:rPr lang="it-IT" altLang="it-IT" sz="1500" dirty="0">
                <a:latin typeface="Tahoma" panose="020B0604030504040204" pitchFamily="34" charset="0"/>
                <a:cs typeface="Tahoma" panose="020B0604030504040204" pitchFamily="34" charset="0"/>
              </a:rPr>
              <a:t> Addestramento e qualifica sul campo in corso di audit regionali 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6447BF0-F0D9-4A32-A253-74E790D8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2068" y="4752430"/>
            <a:ext cx="641429" cy="288677"/>
          </a:xfrm>
        </p:spPr>
        <p:txBody>
          <a:bodyPr/>
          <a:lstStyle/>
          <a:p>
            <a:fld id="{D57F1E4F-1CFF-5643-939E-217C01CDF565}" type="slidenum">
              <a:rPr lang="en-US" smtClean="0">
                <a:solidFill>
                  <a:schemeClr val="tx1"/>
                </a:solidFill>
              </a:rPr>
              <a:pPr/>
              <a:t>23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B76B880-EC32-4160-BA9C-1FCABC5E2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8" y="4591128"/>
            <a:ext cx="2263337" cy="2822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632175" y="920625"/>
            <a:ext cx="504600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Controllo delle carni «maturate»</a:t>
            </a:r>
            <a:endParaRPr dirty="0"/>
          </a:p>
        </p:txBody>
      </p:sp>
      <p:sp>
        <p:nvSpPr>
          <p:cNvPr id="217" name="Google Shape;217;p32"/>
          <p:cNvSpPr txBox="1">
            <a:spLocks noGrp="1"/>
          </p:cNvSpPr>
          <p:nvPr>
            <p:ph type="subTitle" idx="1"/>
          </p:nvPr>
        </p:nvSpPr>
        <p:spPr>
          <a:xfrm>
            <a:off x="529811" y="2018067"/>
            <a:ext cx="3763800" cy="22048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Programmazione dei controlli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Verifiche on site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Verifiche documentali</a:t>
            </a:r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Verifiche analitiche</a:t>
            </a:r>
            <a:endParaRPr sz="1600" dirty="0"/>
          </a:p>
        </p:txBody>
      </p:sp>
      <p:pic>
        <p:nvPicPr>
          <p:cNvPr id="9" name="Segnaposto immagine 8">
            <a:extLst>
              <a:ext uri="{FF2B5EF4-FFF2-40B4-BE49-F238E27FC236}">
                <a16:creationId xmlns:a16="http://schemas.microsoft.com/office/drawing/2014/main" id="{AFF71B2E-5862-4B7E-B4A7-99AB8F7CB58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7764" r="27764"/>
          <a:stretch>
            <a:fillRect/>
          </a:stretch>
        </p:blipFill>
        <p:spPr>
          <a:xfrm>
            <a:off x="5779911" y="830314"/>
            <a:ext cx="2619025" cy="3918900"/>
          </a:xfrm>
          <a:prstGeom prst="roundRect">
            <a:avLst>
              <a:gd name="adj" fmla="val 35632"/>
            </a:avLst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1828800" y="180623"/>
            <a:ext cx="3589800" cy="8572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dirty="0"/>
              <a:t>Programmazione dei controlli</a:t>
            </a:r>
            <a:endParaRPr dirty="0"/>
          </a:p>
        </p:txBody>
      </p:sp>
      <p:sp>
        <p:nvSpPr>
          <p:cNvPr id="224" name="Google Shape;224;p33"/>
          <p:cNvSpPr txBox="1">
            <a:spLocks noGrp="1"/>
          </p:cNvSpPr>
          <p:nvPr>
            <p:ph type="subTitle" idx="1"/>
          </p:nvPr>
        </p:nvSpPr>
        <p:spPr>
          <a:xfrm>
            <a:off x="1828800" y="1641750"/>
            <a:ext cx="4086578" cy="19142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000" dirty="0"/>
              <a:t>Anagrafe operatori coinvolti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20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000" dirty="0"/>
              <a:t>Formazione operatori CU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it-IT" sz="20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it-IT" sz="2000" dirty="0"/>
              <a:t>Criteri oggettivi di conformità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Segnaposto immagine 3">
            <a:extLst>
              <a:ext uri="{FF2B5EF4-FFF2-40B4-BE49-F238E27FC236}">
                <a16:creationId xmlns:a16="http://schemas.microsoft.com/office/drawing/2014/main" id="{08314CDD-9638-44C1-8714-656C677D7DD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24969" r="24969"/>
          <a:stretch>
            <a:fillRect/>
          </a:stretch>
        </p:blipFill>
        <p:spPr>
          <a:xfrm>
            <a:off x="6507661" y="796651"/>
            <a:ext cx="2073129" cy="318346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5554200" y="341253"/>
            <a:ext cx="3589800" cy="6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dirty="0"/>
              <a:t>Verifiche on site</a:t>
            </a:r>
            <a:endParaRPr dirty="0"/>
          </a:p>
        </p:txBody>
      </p:sp>
      <p:sp>
        <p:nvSpPr>
          <p:cNvPr id="231" name="Google Shape;231;p34"/>
          <p:cNvSpPr txBox="1">
            <a:spLocks noGrp="1"/>
          </p:cNvSpPr>
          <p:nvPr>
            <p:ph type="subTitle" idx="1"/>
          </p:nvPr>
        </p:nvSpPr>
        <p:spPr>
          <a:xfrm>
            <a:off x="1828816" y="3139726"/>
            <a:ext cx="3589800" cy="16497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Temperatura 0-3°C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Umidità relativa 75 – 85%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/>
          </a:p>
          <a:p>
            <a:pPr marL="0" lvl="0" indent="0">
              <a:lnSpc>
                <a:spcPct val="110000"/>
              </a:lnSpc>
            </a:pPr>
            <a:r>
              <a:rPr lang="it-IT" sz="1600" dirty="0"/>
              <a:t>Flusso aria 0.2-0.5m/s.</a:t>
            </a:r>
            <a:endParaRPr sz="1600" dirty="0"/>
          </a:p>
        </p:txBody>
      </p:sp>
      <p:pic>
        <p:nvPicPr>
          <p:cNvPr id="1026" name="Picture 2" descr="DRY AGER® ITALIA - La cella frigorifero per la maturazione a secco di  Manzo, Maiale e Salumi">
            <a:extLst>
              <a:ext uri="{FF2B5EF4-FFF2-40B4-BE49-F238E27FC236}">
                <a16:creationId xmlns:a16="http://schemas.microsoft.com/office/drawing/2014/main" id="{44A22835-B9F0-4419-B877-F7AED2FC5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6" t="19392" r="26598" b="13964"/>
          <a:stretch/>
        </p:blipFill>
        <p:spPr bwMode="auto">
          <a:xfrm>
            <a:off x="5983076" y="1324956"/>
            <a:ext cx="2032034" cy="362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7D196ED-ACBC-4A52-856B-925680DE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55" y="159782"/>
            <a:ext cx="4572001" cy="255567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64481DB-7690-4894-8529-9DBC6485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6" y="180622"/>
            <a:ext cx="1952978" cy="2560764"/>
          </a:xfrm>
          <a:prstGeom prst="rect">
            <a:avLst/>
          </a:prstGeom>
        </p:spPr>
      </p:pic>
      <p:sp>
        <p:nvSpPr>
          <p:cNvPr id="8" name="Google Shape;230;p34">
            <a:extLst>
              <a:ext uri="{FF2B5EF4-FFF2-40B4-BE49-F238E27FC236}">
                <a16:creationId xmlns:a16="http://schemas.microsoft.com/office/drawing/2014/main" id="{A10D5F2A-847B-4E5B-9593-E17A7118D406}"/>
              </a:ext>
            </a:extLst>
          </p:cNvPr>
          <p:cNvSpPr txBox="1">
            <a:spLocks/>
          </p:cNvSpPr>
          <p:nvPr/>
        </p:nvSpPr>
        <p:spPr>
          <a:xfrm>
            <a:off x="5805809" y="308628"/>
            <a:ext cx="2333480" cy="91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ague Spartan Medium"/>
              <a:buNone/>
              <a:defRPr sz="2400" b="0" i="0" u="none" strike="noStrike" cap="none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dirty="0"/>
              <a:t>Verifiche on site </a:t>
            </a:r>
          </a:p>
          <a:p>
            <a:r>
              <a:rPr lang="it-IT" dirty="0"/>
              <a:t>fase Dry-aging </a:t>
            </a:r>
          </a:p>
        </p:txBody>
      </p:sp>
      <p:sp>
        <p:nvSpPr>
          <p:cNvPr id="12" name="Google Shape;231;p34">
            <a:extLst>
              <a:ext uri="{FF2B5EF4-FFF2-40B4-BE49-F238E27FC236}">
                <a16:creationId xmlns:a16="http://schemas.microsoft.com/office/drawing/2014/main" id="{20F6181B-383B-474B-ABFD-FA295754F2B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228622" y="1427894"/>
            <a:ext cx="3589800" cy="1143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Presenza di condense</a:t>
            </a: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600" dirty="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/>
              <a:t>Presenza di muffe visibili</a:t>
            </a:r>
            <a:endParaRPr sz="1600" dirty="0"/>
          </a:p>
        </p:txBody>
      </p:sp>
      <p:sp>
        <p:nvSpPr>
          <p:cNvPr id="10" name="AutoShape 2" descr="Cold Room Mould Pervention | New Life Restoration - NLR">
            <a:extLst>
              <a:ext uri="{FF2B5EF4-FFF2-40B4-BE49-F238E27FC236}">
                <a16:creationId xmlns:a16="http://schemas.microsoft.com/office/drawing/2014/main" id="{9E0957BF-4A28-4792-BBEE-810EB1DE42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C2F66F8-1D7C-40B3-AA35-6F74AF94E0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6" r="11667" b="58596"/>
          <a:stretch/>
        </p:blipFill>
        <p:spPr>
          <a:xfrm>
            <a:off x="513644" y="3043736"/>
            <a:ext cx="4718756" cy="189300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 txBox="1">
            <a:spLocks noGrp="1"/>
          </p:cNvSpPr>
          <p:nvPr>
            <p:ph type="title"/>
          </p:nvPr>
        </p:nvSpPr>
        <p:spPr>
          <a:xfrm>
            <a:off x="6058542" y="240978"/>
            <a:ext cx="2314225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it-IT" dirty="0"/>
              <a:t>Verifiche on site </a:t>
            </a:r>
            <a:br>
              <a:rPr lang="it-IT" dirty="0"/>
            </a:br>
            <a:r>
              <a:rPr lang="it-IT" dirty="0"/>
              <a:t>fase Dry-aging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0A1C82E-49C5-4490-A904-24D6F5A8E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3900" y="1288818"/>
            <a:ext cx="3903134" cy="1151788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1600" dirty="0"/>
              <a:t>Sistemi di rilevazione e registrazione temperatura e Umidità relativa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/>
              <a:t>Sistemi Allarme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/>
              <a:t>Taratura strumenti di misura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C391840-678D-4D88-8195-4108F9390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85" t="-16" r="17727"/>
          <a:stretch/>
        </p:blipFill>
        <p:spPr>
          <a:xfrm>
            <a:off x="643467" y="1202105"/>
            <a:ext cx="2483590" cy="27392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28B8C9C-7214-44D9-BB53-8AF191982E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91" r="3415" b="13525"/>
          <a:stretch/>
        </p:blipFill>
        <p:spPr>
          <a:xfrm>
            <a:off x="4106975" y="2654104"/>
            <a:ext cx="3903134" cy="22484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ging Beef : 9 Steps - Instructables">
            <a:extLst>
              <a:ext uri="{FF2B5EF4-FFF2-40B4-BE49-F238E27FC236}">
                <a16:creationId xmlns:a16="http://schemas.microsoft.com/office/drawing/2014/main" id="{C3A1A470-10F5-41F7-9D62-A17B2B432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10371" r="18382" b="7778"/>
          <a:stretch/>
        </p:blipFill>
        <p:spPr bwMode="auto">
          <a:xfrm>
            <a:off x="171450" y="262762"/>
            <a:ext cx="2114550" cy="20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2A3359-3C6A-42FC-A379-369F2F366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874" y="483880"/>
            <a:ext cx="4400550" cy="1935470"/>
          </a:xfrm>
          <a:prstGeom prst="rect">
            <a:avLst/>
          </a:prstGeom>
        </p:spPr>
      </p:pic>
      <p:sp>
        <p:nvSpPr>
          <p:cNvPr id="6" name="Google Shape;230;p34">
            <a:extLst>
              <a:ext uri="{FF2B5EF4-FFF2-40B4-BE49-F238E27FC236}">
                <a16:creationId xmlns:a16="http://schemas.microsoft.com/office/drawing/2014/main" id="{09FC1EBC-9131-487B-8EC9-8CFA6EE0382E}"/>
              </a:ext>
            </a:extLst>
          </p:cNvPr>
          <p:cNvSpPr txBox="1">
            <a:spLocks/>
          </p:cNvSpPr>
          <p:nvPr/>
        </p:nvSpPr>
        <p:spPr>
          <a:xfrm>
            <a:off x="5872484" y="201674"/>
            <a:ext cx="2333480" cy="910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eague Spartan Medium"/>
              <a:buNone/>
              <a:defRPr sz="2400" b="0" i="0" u="none" strike="noStrike" cap="none">
                <a:solidFill>
                  <a:schemeClr val="dk1"/>
                </a:solidFill>
                <a:latin typeface="League Spartan Medium"/>
                <a:ea typeface="League Spartan Medium"/>
                <a:cs typeface="League Spartan Medium"/>
                <a:sym typeface="League Spartan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rPr lang="it-IT" dirty="0"/>
              <a:t>Verifiche on site </a:t>
            </a:r>
          </a:p>
          <a:p>
            <a:r>
              <a:rPr lang="it-IT" dirty="0"/>
              <a:t>fase </a:t>
            </a:r>
            <a:r>
              <a:rPr lang="it-IT" dirty="0" err="1"/>
              <a:t>trimming</a:t>
            </a:r>
            <a:r>
              <a:rPr lang="it-IT" dirty="0"/>
              <a:t> </a:t>
            </a:r>
          </a:p>
        </p:txBody>
      </p:sp>
      <p:sp>
        <p:nvSpPr>
          <p:cNvPr id="5" name="AutoShape 4" descr="How to make Ground beef using the Food processor">
            <a:extLst>
              <a:ext uri="{FF2B5EF4-FFF2-40B4-BE49-F238E27FC236}">
                <a16:creationId xmlns:a16="http://schemas.microsoft.com/office/drawing/2014/main" id="{DEEF7BA7-6867-474F-9D13-2B8FE0CCB86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4219575" y="2419350"/>
            <a:ext cx="200025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128" name="Picture 8" descr="Just Hamburger Pack (25 lbs) – Aurora View Farms">
            <a:extLst>
              <a:ext uri="{FF2B5EF4-FFF2-40B4-BE49-F238E27FC236}">
                <a16:creationId xmlns:a16="http://schemas.microsoft.com/office/drawing/2014/main" id="{EACD1FA0-D965-4C6F-9C7C-EC2F7E58C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31081" r="7216" b="8958"/>
          <a:stretch/>
        </p:blipFill>
        <p:spPr bwMode="auto">
          <a:xfrm>
            <a:off x="2819400" y="3015575"/>
            <a:ext cx="1600200" cy="147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a gomito 8">
            <a:extLst>
              <a:ext uri="{FF2B5EF4-FFF2-40B4-BE49-F238E27FC236}">
                <a16:creationId xmlns:a16="http://schemas.microsoft.com/office/drawing/2014/main" id="{53661DF0-83E0-4828-A000-71645B5DB0CE}"/>
              </a:ext>
            </a:extLst>
          </p:cNvPr>
          <p:cNvCxnSpPr>
            <a:cxnSpLocks/>
            <a:stCxn id="5122" idx="2"/>
          </p:cNvCxnSpPr>
          <p:nvPr/>
        </p:nvCxnSpPr>
        <p:spPr>
          <a:xfrm rot="16200000" flipH="1">
            <a:off x="1264241" y="2228597"/>
            <a:ext cx="1491068" cy="156210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a gomito 13">
            <a:extLst>
              <a:ext uri="{FF2B5EF4-FFF2-40B4-BE49-F238E27FC236}">
                <a16:creationId xmlns:a16="http://schemas.microsoft.com/office/drawing/2014/main" id="{715E2C62-520D-4253-9014-98A96BA61A6F}"/>
              </a:ext>
            </a:extLst>
          </p:cNvPr>
          <p:cNvCxnSpPr>
            <a:cxnSpLocks/>
            <a:endCxn id="5128" idx="3"/>
          </p:cNvCxnSpPr>
          <p:nvPr/>
        </p:nvCxnSpPr>
        <p:spPr>
          <a:xfrm rot="5400000">
            <a:off x="4359360" y="2399540"/>
            <a:ext cx="1415882" cy="1295401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83F5686C-D549-4522-AC37-7632C05695F9}"/>
              </a:ext>
            </a:extLst>
          </p:cNvPr>
          <p:cNvCxnSpPr/>
          <p:nvPr/>
        </p:nvCxnSpPr>
        <p:spPr>
          <a:xfrm flipV="1">
            <a:off x="2581275" y="2943225"/>
            <a:ext cx="1838325" cy="16573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75367750-35FB-480E-AF37-23D1C5166477}"/>
              </a:ext>
            </a:extLst>
          </p:cNvPr>
          <p:cNvCxnSpPr>
            <a:cxnSpLocks/>
          </p:cNvCxnSpPr>
          <p:nvPr/>
        </p:nvCxnSpPr>
        <p:spPr>
          <a:xfrm flipH="1" flipV="1">
            <a:off x="2733675" y="2943225"/>
            <a:ext cx="1762125" cy="16573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780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EA220-4AA2-D359-D325-8E5A6A3C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74" y="143069"/>
            <a:ext cx="6533736" cy="528735"/>
          </a:xfrm>
        </p:spPr>
        <p:txBody>
          <a:bodyPr/>
          <a:lstStyle/>
          <a:p>
            <a:r>
              <a:rPr lang="it-IT"/>
              <a:t>Decreto Legislativo 27/2021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49A3E6-B387-76D1-ED59-6386A6C17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408" y="671804"/>
            <a:ext cx="8472196" cy="4416490"/>
          </a:xfrm>
        </p:spPr>
        <p:txBody>
          <a:bodyPr>
            <a:noAutofit/>
          </a:bodyPr>
          <a:lstStyle/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</a:rPr>
              <a:t>Controlli ufficiali e altre attività ufficiali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1. Le Autorità competenti di cui all’articolo 2, comma 1, </a:t>
            </a:r>
            <a:r>
              <a:rPr lang="it-IT" sz="1050" b="1" i="1" u="none" strike="noStrike" baseline="0">
                <a:solidFill>
                  <a:srgbClr val="FF0000"/>
                </a:solidFill>
                <a:latin typeface="Inter" panose="020B0604020202020204" charset="0"/>
                <a:ea typeface="Inter" panose="020B0604020202020204" charset="0"/>
              </a:rPr>
              <a:t>effettuano regolarmente i controlli ufficiali su tutti gli stabilimenti e le attività dei settori di cui al medesimo comma 1, in base alla categoria di rischio assegnata e con frequenza</a:t>
            </a:r>
          </a:p>
          <a:p>
            <a:pPr algn="l"/>
            <a:r>
              <a:rPr lang="it-IT" sz="1050" b="1" i="1" u="none" strike="noStrike" baseline="0">
                <a:solidFill>
                  <a:srgbClr val="FF0000"/>
                </a:solidFill>
                <a:latin typeface="Inter" panose="020B0604020202020204" charset="0"/>
                <a:ea typeface="Inter" panose="020B0604020202020204" charset="0"/>
              </a:rPr>
              <a:t>adeguata,</a:t>
            </a:r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 tenendo conto dei criteri stabiliti dall’articolo 9, paragrafo 1, lettere a) , b) , c) , d) , ed e) del regolamento.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2. I controlli ufficiali sono eseguiti di norma senza preavviso, tranne nel caso in cui tale preavviso sia necessario e debitamente giustificato per l’esecuzione del controllo ufficiale.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3. </a:t>
            </a:r>
            <a:r>
              <a:rPr lang="it-IT" sz="1050" b="1" i="1" u="none" strike="noStrike" baseline="0">
                <a:solidFill>
                  <a:srgbClr val="FF0000"/>
                </a:solidFill>
                <a:latin typeface="Inter" panose="020B0604020202020204" charset="0"/>
                <a:ea typeface="Inter" panose="020B0604020202020204" charset="0"/>
              </a:rPr>
              <a:t>I controlli ufficiali devono essere eseguiti secondo procedure documentate, aggiornate secondo necessità</a:t>
            </a:r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, che contengano istruzioni per il personale addetto alla esecuzione dei controlli stessi, al fine di garantirne l’omogeneità e l’efficacia.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4. Le Autorità competenti mettono in atto procedure per verificare la coerenza e l’efficacia dei controlli ufficiali e delle altre attività ufficiali e adottano le azioni correttive in caso di inadeguatezze.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5. </a:t>
            </a:r>
            <a:r>
              <a:rPr lang="it-IT" sz="1050" b="1" i="1" u="none" strike="noStrike" baseline="0">
                <a:solidFill>
                  <a:srgbClr val="FF0000"/>
                </a:solidFill>
                <a:latin typeface="Inter" panose="020B0604020202020204" charset="0"/>
                <a:ea typeface="Inter" panose="020B0604020202020204" charset="0"/>
              </a:rPr>
              <a:t>Le Autorità competenti elaborano una documentazione scritta del controllo effettuato, tramite scheda di controllo ufficiale o verbale o altro documento altrimenti nominato, che può avere anche formato elettronico. </a:t>
            </a:r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Tale documentazione deve comunque essere resa disponibile all’operatore.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6. </a:t>
            </a:r>
            <a:r>
              <a:rPr lang="it-IT" sz="1050" b="1" i="1" u="none" strike="noStrike" baseline="0">
                <a:solidFill>
                  <a:srgbClr val="FF0000"/>
                </a:solidFill>
                <a:latin typeface="Inter" panose="020B0604020202020204" charset="0"/>
                <a:ea typeface="Inter" panose="020B0604020202020204" charset="0"/>
              </a:rPr>
              <a:t>Le Autorità competenti effettuano i controlli ufficiali con un livello elevato di trasparenza e, almeno una volta l’anno, mettono a disposizione del pubblico le informazioni ai sensi dell’articolo 11, paragrafo 1 del Regolamento anche mediante la pubblicazione su internet.</a:t>
            </a:r>
          </a:p>
          <a:p>
            <a:pPr algn="l"/>
            <a:r>
              <a:rPr lang="it-IT" sz="1050" b="1" i="1" u="none" strike="noStrike" baseline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7. Il Ministero della salute esercita le attribuzioni relative ai settori di cui all’articolo 2, comma 1, in qualità di autorità competente a garantire la sicurezza e la conformità alla normativa degli alimenti venduti a distanza mediante canali telematici. Il Ministero della salute è l’autorità competente a disporre la cessazione per un periodo di tempo appropriato della totalità o di una parte delle attività dell’operatore interessato e, se del caso, dei siti internet che gestisce o utilizza così come previsto dall’articolo 138, paragrafo 2, lettere i) e j) del Regolamento</a:t>
            </a:r>
            <a:endParaRPr lang="it-IT" sz="1050" b="1" i="1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F791552-541F-0CFA-9E63-11D9278F6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26" y="336495"/>
            <a:ext cx="2194750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31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>
            <a:spLocks noGrp="1"/>
          </p:cNvSpPr>
          <p:nvPr>
            <p:ph type="title"/>
          </p:nvPr>
        </p:nvSpPr>
        <p:spPr>
          <a:xfrm>
            <a:off x="5715497" y="307250"/>
            <a:ext cx="3123703" cy="6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10000"/>
              </a:lnSpc>
            </a:pPr>
            <a:r>
              <a:rPr lang="it-IT" dirty="0"/>
              <a:t>Verifiche documentali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A2A10DC1-254E-45D7-986A-DAC589B14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645716"/>
              </p:ext>
            </p:extLst>
          </p:nvPr>
        </p:nvGraphicFramePr>
        <p:xfrm>
          <a:off x="1792840" y="909989"/>
          <a:ext cx="4793198" cy="4074638"/>
        </p:xfrm>
        <a:graphic>
          <a:graphicData uri="http://schemas.openxmlformats.org/drawingml/2006/table">
            <a:tbl>
              <a:tblPr firstRow="1" firstCol="1" bandRow="1"/>
              <a:tblGrid>
                <a:gridCol w="1626136">
                  <a:extLst>
                    <a:ext uri="{9D8B030D-6E8A-4147-A177-3AD203B41FA5}">
                      <a16:colId xmlns:a16="http://schemas.microsoft.com/office/drawing/2014/main" val="2151025217"/>
                    </a:ext>
                  </a:extLst>
                </a:gridCol>
                <a:gridCol w="3167062">
                  <a:extLst>
                    <a:ext uri="{9D8B030D-6E8A-4147-A177-3AD203B41FA5}">
                      <a16:colId xmlns:a16="http://schemas.microsoft.com/office/drawing/2014/main" val="1045393495"/>
                    </a:ext>
                  </a:extLst>
                </a:gridCol>
              </a:tblGrid>
              <a:tr h="404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NOME COMMERCIALE DEL PRODOTTO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1412888"/>
                  </a:ext>
                </a:extLst>
              </a:tr>
              <a:tr h="3860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CLASSIFICAZIONE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CARNI FRESCHE DI SPECIE BOVINA </a:t>
                      </a:r>
                    </a:p>
                  </a:txBody>
                  <a:tcPr marL="36536" marR="3653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6958496"/>
                  </a:ext>
                </a:extLst>
              </a:tr>
              <a:tr h="3437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ALLERGENI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NESSUNO</a:t>
                      </a: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832064"/>
                  </a:ext>
                </a:extLst>
              </a:tr>
              <a:tr h="382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MODALITA DI CONFEZIONAMENTO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TAGLI CONFEZIONATI SOTTOVUOTO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0237386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MODALITA DI SOMMINISTRAZIONE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  <a:sym typeface="Arial"/>
                        </a:rPr>
                        <a:t> DA CONSUMARSI PREVIA COTTURA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8052"/>
                  </a:ext>
                </a:extLst>
              </a:tr>
              <a:tr h="247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DESTINAZIONE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RISTORAZIONE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7047154"/>
                  </a:ext>
                </a:extLst>
              </a:tr>
              <a:tr h="2331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SHELF LIFE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….???....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872979"/>
                  </a:ext>
                </a:extLst>
              </a:tr>
              <a:tr h="2998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CONDIZIONI DI CONSERVAZIONE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…???...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5226428"/>
                  </a:ext>
                </a:extLst>
              </a:tr>
              <a:tr h="5048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INDICAZIONI IN ETICHETTA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Reg. UE 1760/2000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8472659"/>
                  </a:ext>
                </a:extLst>
              </a:tr>
              <a:tr h="9437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IMMAGINE</a:t>
                      </a: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 </a:t>
                      </a:r>
                      <a:endParaRPr lang="it-IT" sz="10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6536" marR="3653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0221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2009419" y="175558"/>
            <a:ext cx="419947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Diagramma di flusso</a:t>
            </a:r>
            <a:endParaRPr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4170D8-FD5E-4320-8360-23404EFB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7" t="27204" r="39630" b="8457"/>
          <a:stretch/>
        </p:blipFill>
        <p:spPr>
          <a:xfrm>
            <a:off x="1721554" y="812147"/>
            <a:ext cx="4651022" cy="391789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95C18E9-066D-46F4-9BA8-A72624CB50BF}"/>
              </a:ext>
            </a:extLst>
          </p:cNvPr>
          <p:cNvSpPr txBox="1"/>
          <p:nvPr/>
        </p:nvSpPr>
        <p:spPr>
          <a:xfrm>
            <a:off x="1794930" y="1938893"/>
            <a:ext cx="4504270" cy="505883"/>
          </a:xfrm>
          <a:prstGeom prst="rect">
            <a:avLst/>
          </a:prstGeom>
          <a:noFill/>
          <a:ln w="412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DE321DB7-4CAD-4F70-93DD-3E177A044F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855682"/>
              </p:ext>
            </p:extLst>
          </p:nvPr>
        </p:nvGraphicFramePr>
        <p:xfrm>
          <a:off x="200730" y="937560"/>
          <a:ext cx="8742539" cy="3518155"/>
        </p:xfrm>
        <a:graphic>
          <a:graphicData uri="http://schemas.openxmlformats.org/drawingml/2006/table">
            <a:tbl>
              <a:tblPr firstRow="1" firstCol="1" bandRow="1"/>
              <a:tblGrid>
                <a:gridCol w="829028">
                  <a:extLst>
                    <a:ext uri="{9D8B030D-6E8A-4147-A177-3AD203B41FA5}">
                      <a16:colId xmlns:a16="http://schemas.microsoft.com/office/drawing/2014/main" val="2803547611"/>
                    </a:ext>
                  </a:extLst>
                </a:gridCol>
                <a:gridCol w="1388534">
                  <a:extLst>
                    <a:ext uri="{9D8B030D-6E8A-4147-A177-3AD203B41FA5}">
                      <a16:colId xmlns:a16="http://schemas.microsoft.com/office/drawing/2014/main" val="2813061614"/>
                    </a:ext>
                  </a:extLst>
                </a:gridCol>
                <a:gridCol w="982133">
                  <a:extLst>
                    <a:ext uri="{9D8B030D-6E8A-4147-A177-3AD203B41FA5}">
                      <a16:colId xmlns:a16="http://schemas.microsoft.com/office/drawing/2014/main" val="3308245972"/>
                    </a:ext>
                  </a:extLst>
                </a:gridCol>
                <a:gridCol w="3045545">
                  <a:extLst>
                    <a:ext uri="{9D8B030D-6E8A-4147-A177-3AD203B41FA5}">
                      <a16:colId xmlns:a16="http://schemas.microsoft.com/office/drawing/2014/main" val="2242721376"/>
                    </a:ext>
                  </a:extLst>
                </a:gridCol>
                <a:gridCol w="1625781">
                  <a:extLst>
                    <a:ext uri="{9D8B030D-6E8A-4147-A177-3AD203B41FA5}">
                      <a16:colId xmlns:a16="http://schemas.microsoft.com/office/drawing/2014/main" val="997960418"/>
                    </a:ext>
                  </a:extLst>
                </a:gridCol>
                <a:gridCol w="871518">
                  <a:extLst>
                    <a:ext uri="{9D8B030D-6E8A-4147-A177-3AD203B41FA5}">
                      <a16:colId xmlns:a16="http://schemas.microsoft.com/office/drawing/2014/main" val="1055608908"/>
                    </a:ext>
                  </a:extLst>
                </a:gridCol>
              </a:tblGrid>
              <a:tr h="16430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b="1" kern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 DI PROCESSO</a:t>
                      </a:r>
                      <a:endParaRPr lang="it-IT" sz="1050" kern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PERICOLI POTENZIALI (INTRODOTTI O CONTROLLATI IN QUESTO STEP)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 PERICOLO POTENZIALE PER LA SICUREZZA ALIMENTARE E RLTO (</a:t>
                      </a:r>
                      <a:r>
                        <a:rPr lang="it-IT" sz="900" b="1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Reasonably</a:t>
                      </a: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like to </a:t>
                      </a:r>
                      <a:r>
                        <a:rPr lang="it-IT" sz="900" b="1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occur</a:t>
                      </a: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SI / NO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GIUSTIFICAZIONE / 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BASE PER LE DECISIONI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SI ALLA COLONNA 3 (pericolo RLTO) QUALI MISURE DI CONTROLLO POSSONO ESSERE APPLICATE PER ELIMINARE O RIDURRE IL PERICOLO AD UN LIVELLO ACCETTABILE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QUESTO STEP È UN PUNTO DI CONTROLLO (CP) / PUNTO CRITICO DI CONTROLLO (CCP)?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 / NO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033454"/>
                  </a:ext>
                </a:extLst>
              </a:tr>
              <a:tr h="192412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 AGE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  <a:endParaRPr lang="it-IT" sz="11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F: NO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NO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429942"/>
                  </a:ext>
                </a:extLst>
              </a:tr>
              <a:tr h="15242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C: NO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//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NO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703220"/>
                  </a:ext>
                </a:extLst>
              </a:tr>
              <a:tr h="26228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B: Salmonella </a:t>
                      </a:r>
                      <a:r>
                        <a:rPr lang="it-IT" sz="1000" b="0" i="0" u="none" strike="noStrike" kern="1400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spp</a:t>
                      </a:r>
                      <a:endParaRPr lang="it-IT" sz="1000" b="0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SI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Proliferazione incontrollata de germe a seguito perdita di controllo sui parametri tecnologici relativi al processo di maturazione 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La fase di DRY AGING è concepita per mantenere TEMPERATURA, UMIDITA RELATIVA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VENTILAZIONE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Al di sotto dei limiti utili per la replicazione dei germi e per la produzione delle relative tossine (Stafilococco A.)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SI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096230"/>
                  </a:ext>
                </a:extLst>
              </a:tr>
              <a:tr h="22128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E. Coli STEC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024534"/>
                  </a:ext>
                </a:extLst>
              </a:tr>
              <a:tr h="30485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Listeria </a:t>
                      </a:r>
                      <a:r>
                        <a:rPr lang="it-IT" sz="10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Monocytogenes</a:t>
                      </a:r>
                      <a:endParaRPr lang="it-IT" sz="10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668755"/>
                  </a:ext>
                </a:extLst>
              </a:tr>
              <a:tr h="31517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10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Staphilococcus</a:t>
                      </a: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Aureus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Proliferazione incontrollata de germe </a:t>
                      </a:r>
                      <a:r>
                        <a:rPr lang="it-IT" sz="1000" b="0" i="0" u="sng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con produzione di TOSSINA TERMOSTABILE </a:t>
                      </a:r>
                      <a:r>
                        <a:rPr lang="it-IT" sz="10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a seguito perdita di controllo sui parametri tecnologici relativi al processo di maturazione 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it-IT" sz="10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921002"/>
                  </a:ext>
                </a:extLst>
              </a:tr>
              <a:tr h="2133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10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endParaRPr lang="it-IT" sz="10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58767"/>
                  </a:ext>
                </a:extLst>
              </a:tr>
              <a:tr h="21332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0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10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Penicillum</a:t>
                      </a:r>
                      <a:endParaRPr lang="it-IT" sz="10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9729439"/>
                  </a:ext>
                </a:extLst>
              </a:tr>
            </a:tbl>
          </a:graphicData>
        </a:graphic>
      </p:graphicFrame>
      <p:sp>
        <p:nvSpPr>
          <p:cNvPr id="5" name="Google Shape;255;p38">
            <a:extLst>
              <a:ext uri="{FF2B5EF4-FFF2-40B4-BE49-F238E27FC236}">
                <a16:creationId xmlns:a16="http://schemas.microsoft.com/office/drawing/2014/main" id="{B740AC1F-0071-4AC3-B10F-86261FDD8B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9419" y="175558"/>
            <a:ext cx="419947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Analisi dei pericoli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1070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ella 12">
            <a:extLst>
              <a:ext uri="{FF2B5EF4-FFF2-40B4-BE49-F238E27FC236}">
                <a16:creationId xmlns:a16="http://schemas.microsoft.com/office/drawing/2014/main" id="{DDD6914A-78D1-4487-94EB-229F63977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454863"/>
              </p:ext>
            </p:extLst>
          </p:nvPr>
        </p:nvGraphicFramePr>
        <p:xfrm>
          <a:off x="381696" y="1488628"/>
          <a:ext cx="7805570" cy="2602589"/>
        </p:xfrm>
        <a:graphic>
          <a:graphicData uri="http://schemas.openxmlformats.org/drawingml/2006/table">
            <a:tbl>
              <a:tblPr/>
              <a:tblGrid>
                <a:gridCol w="851884">
                  <a:extLst>
                    <a:ext uri="{9D8B030D-6E8A-4147-A177-3AD203B41FA5}">
                      <a16:colId xmlns:a16="http://schemas.microsoft.com/office/drawing/2014/main" val="2478353595"/>
                    </a:ext>
                  </a:extLst>
                </a:gridCol>
                <a:gridCol w="947646">
                  <a:extLst>
                    <a:ext uri="{9D8B030D-6E8A-4147-A177-3AD203B41FA5}">
                      <a16:colId xmlns:a16="http://schemas.microsoft.com/office/drawing/2014/main" val="2395379423"/>
                    </a:ext>
                  </a:extLst>
                </a:gridCol>
                <a:gridCol w="809755">
                  <a:extLst>
                    <a:ext uri="{9D8B030D-6E8A-4147-A177-3AD203B41FA5}">
                      <a16:colId xmlns:a16="http://schemas.microsoft.com/office/drawing/2014/main" val="2236614497"/>
                    </a:ext>
                  </a:extLst>
                </a:gridCol>
                <a:gridCol w="987711">
                  <a:extLst>
                    <a:ext uri="{9D8B030D-6E8A-4147-A177-3AD203B41FA5}">
                      <a16:colId xmlns:a16="http://schemas.microsoft.com/office/drawing/2014/main" val="2632032650"/>
                    </a:ext>
                  </a:extLst>
                </a:gridCol>
                <a:gridCol w="987711">
                  <a:extLst>
                    <a:ext uri="{9D8B030D-6E8A-4147-A177-3AD203B41FA5}">
                      <a16:colId xmlns:a16="http://schemas.microsoft.com/office/drawing/2014/main" val="3030450334"/>
                    </a:ext>
                  </a:extLst>
                </a:gridCol>
                <a:gridCol w="950099">
                  <a:extLst>
                    <a:ext uri="{9D8B030D-6E8A-4147-A177-3AD203B41FA5}">
                      <a16:colId xmlns:a16="http://schemas.microsoft.com/office/drawing/2014/main" val="4034243713"/>
                    </a:ext>
                  </a:extLst>
                </a:gridCol>
                <a:gridCol w="785712">
                  <a:extLst>
                    <a:ext uri="{9D8B030D-6E8A-4147-A177-3AD203B41FA5}">
                      <a16:colId xmlns:a16="http://schemas.microsoft.com/office/drawing/2014/main" val="1682123252"/>
                    </a:ext>
                  </a:extLst>
                </a:gridCol>
                <a:gridCol w="1485052">
                  <a:extLst>
                    <a:ext uri="{9D8B030D-6E8A-4147-A177-3AD203B41FA5}">
                      <a16:colId xmlns:a16="http://schemas.microsoft.com/office/drawing/2014/main" val="2194655237"/>
                    </a:ext>
                  </a:extLst>
                </a:gridCol>
              </a:tblGrid>
              <a:tr h="31320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FASE DI </a:t>
                      </a:r>
                      <a:r>
                        <a:rPr lang="en-US" sz="900" b="1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a:t>PROCESSO</a:t>
                      </a:r>
                      <a:endParaRPr lang="it-IT" sz="900" b="1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38934" marR="38934" marT="0" marB="0" anchor="ctr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PERICOLO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LIMITE CRITICO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MONITORAGGIO CCP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AZIONE CORRETTIVA</a:t>
                      </a:r>
                      <a:endParaRPr lang="it-IT" sz="1050" kern="1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984582"/>
                  </a:ext>
                </a:extLst>
              </a:tr>
              <a:tr h="3222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COSA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COME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FREQUENZA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CHI</a:t>
                      </a:r>
                      <a:endParaRPr lang="it-IT" sz="105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295932"/>
                  </a:ext>
                </a:extLst>
              </a:tr>
              <a:tr h="234439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8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DRY AGE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900" b="1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STORAGE</a:t>
                      </a:r>
                      <a:endParaRPr lang="it-IT" sz="105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900" b="0" i="0" u="none" strike="noStrike" kern="1400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B: Salmonella </a:t>
                      </a:r>
                      <a:r>
                        <a:rPr lang="it-IT" sz="900" b="0" i="0" u="none" strike="noStrike" kern="1400" cap="non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spp</a:t>
                      </a:r>
                      <a:endParaRPr lang="it-IT" sz="900" b="0" i="0" u="none" strike="noStrike" kern="1400" cap="non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 4°C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– 80%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9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9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 – 2,5 m/sec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 camera di maturazione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Umidità relativa camera di maturazione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Flusso di aria nella camera di maturazione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Visualizzazione grafico / display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Visualizzazione grafico / display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Visualizzazione grafico / display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Giornaliera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Operatore addetto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possibile spostamento del prodotto in altra camera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Misurazione della temperatura interna a cuore del prodotto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temperatura a cuore del prodotto è &lt; 7°C utilizzo entro 24 ore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 la temperatura a cuore del prodotto è &gt; 7°C smaltimento come SOA </a:t>
                      </a:r>
                      <a:r>
                        <a:rPr lang="it-IT" sz="80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</a:t>
                      </a:r>
                      <a:r>
                        <a:rPr lang="it-IT" sz="80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816254"/>
                  </a:ext>
                </a:extLst>
              </a:tr>
              <a:tr h="28754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E. Coli STEC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906984"/>
                  </a:ext>
                </a:extLst>
              </a:tr>
              <a:tr h="453514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Listeria </a:t>
                      </a:r>
                      <a:r>
                        <a:rPr lang="it-IT" sz="9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Monocytogenes</a:t>
                      </a:r>
                      <a:endParaRPr lang="it-IT" sz="9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2679372"/>
                  </a:ext>
                </a:extLst>
              </a:tr>
              <a:tr h="35874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000" b="1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9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Staphilococcus</a:t>
                      </a: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Aureus</a:t>
                      </a: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594019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9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Aspergillus</a:t>
                      </a:r>
                      <a:endParaRPr lang="it-IT" sz="9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347615"/>
                  </a:ext>
                </a:extLst>
              </a:tr>
              <a:tr h="2545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900" b="0" kern="1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B: </a:t>
                      </a:r>
                      <a:r>
                        <a:rPr lang="it-IT" sz="900" b="0" kern="1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Penicillum</a:t>
                      </a:r>
                      <a:endParaRPr lang="it-IT" sz="900" b="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561" marR="595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it-IT" sz="800" kern="1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934" marR="38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241693"/>
                  </a:ext>
                </a:extLst>
              </a:tr>
            </a:tbl>
          </a:graphicData>
        </a:graphic>
      </p:graphicFrame>
      <p:sp>
        <p:nvSpPr>
          <p:cNvPr id="14" name="Rectangle 7">
            <a:extLst>
              <a:ext uri="{FF2B5EF4-FFF2-40B4-BE49-F238E27FC236}">
                <a16:creationId xmlns:a16="http://schemas.microsoft.com/office/drawing/2014/main" id="{6C693E1F-CC79-4B13-B192-F5BF1110F4E5}"/>
              </a:ext>
            </a:extLst>
          </p:cNvPr>
          <p:cNvSpPr>
            <a:spLocks noChangeArrowheads="1"/>
          </p:cNvSpPr>
          <p:nvPr/>
        </p:nvSpPr>
        <p:spPr bwMode="auto">
          <a:xfrm rot="2933492">
            <a:off x="1108075" y="1152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Google Shape;255;p38">
            <a:extLst>
              <a:ext uri="{FF2B5EF4-FFF2-40B4-BE49-F238E27FC236}">
                <a16:creationId xmlns:a16="http://schemas.microsoft.com/office/drawing/2014/main" id="{99542EDB-5AAF-4C6E-9676-F0066AA4FB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5619" y="546127"/>
            <a:ext cx="4199470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Monitoraggio punti di controllo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7675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2845D3F-7113-4CC8-ACE7-BABBE2FCA2CF}"/>
              </a:ext>
            </a:extLst>
          </p:cNvPr>
          <p:cNvSpPr/>
          <p:nvPr/>
        </p:nvSpPr>
        <p:spPr>
          <a:xfrm>
            <a:off x="3027318" y="502593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League Spartan Medium"/>
                <a:sym typeface="League Spartan Medium"/>
              </a:rPr>
              <a:t>Verifiche analitiche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F26186D-ADDF-4811-9D8C-163A028585AF}"/>
              </a:ext>
            </a:extLst>
          </p:cNvPr>
          <p:cNvSpPr/>
          <p:nvPr/>
        </p:nvSpPr>
        <p:spPr>
          <a:xfrm>
            <a:off x="445558" y="1109246"/>
            <a:ext cx="2581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League Spartan Medium"/>
                <a:sym typeface="League Spartan Medium"/>
              </a:rPr>
              <a:t>Sicurezza alimentare</a:t>
            </a:r>
            <a:endParaRPr lang="it-IT" sz="1050" b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A385628-84EE-4B51-AFC3-11A6C1278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3" t="40557" r="27380" b="27397"/>
          <a:stretch/>
        </p:blipFill>
        <p:spPr>
          <a:xfrm>
            <a:off x="445558" y="1833265"/>
            <a:ext cx="7652023" cy="245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240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2845D3F-7113-4CC8-ACE7-BABBE2FCA2CF}"/>
              </a:ext>
            </a:extLst>
          </p:cNvPr>
          <p:cNvSpPr/>
          <p:nvPr/>
        </p:nvSpPr>
        <p:spPr>
          <a:xfrm>
            <a:off x="3027318" y="502593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League Spartan Medium"/>
                <a:sym typeface="League Spartan Medium"/>
              </a:rPr>
              <a:t>Verifiche analitiche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5E0B6DB-1A1D-43EA-997C-07640E8C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3" y="1447800"/>
            <a:ext cx="8843434" cy="29718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F26186D-ADDF-4811-9D8C-163A028585AF}"/>
              </a:ext>
            </a:extLst>
          </p:cNvPr>
          <p:cNvSpPr/>
          <p:nvPr/>
        </p:nvSpPr>
        <p:spPr>
          <a:xfrm>
            <a:off x="445558" y="1109246"/>
            <a:ext cx="1385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>
                <a:latin typeface="League Spartan Medium"/>
                <a:sym typeface="League Spartan Medium"/>
              </a:rPr>
              <a:t>212 CSR 2016</a:t>
            </a:r>
            <a:endParaRPr lang="it-IT" sz="1050" b="1" dirty="0"/>
          </a:p>
        </p:txBody>
      </p:sp>
    </p:spTree>
    <p:extLst>
      <p:ext uri="{BB962C8B-B14F-4D97-AF65-F5344CB8AC3E}">
        <p14:creationId xmlns:p14="http://schemas.microsoft.com/office/powerpoint/2010/main" val="618319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222EFE-CD2A-4D6F-BEAA-3D57642B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175" y="709275"/>
            <a:ext cx="4219225" cy="652953"/>
          </a:xfrm>
        </p:spPr>
        <p:txBody>
          <a:bodyPr/>
          <a:lstStyle/>
          <a:p>
            <a:r>
              <a:rPr lang="it-IT" sz="2000" dirty="0"/>
              <a:t>Muffe: </a:t>
            </a:r>
            <a:r>
              <a:rPr lang="it-IT" sz="2000" dirty="0" err="1"/>
              <a:t>Aspergillus</a:t>
            </a:r>
            <a:r>
              <a:rPr lang="it-IT" sz="2000" dirty="0"/>
              <a:t> - </a:t>
            </a:r>
            <a:r>
              <a:rPr lang="it-IT" sz="2000" dirty="0" err="1"/>
              <a:t>Penicillum</a:t>
            </a:r>
            <a:endParaRPr lang="it-IT" sz="20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1356392-E1D5-42EA-BE3E-7C4ADA5CF046}"/>
              </a:ext>
            </a:extLst>
          </p:cNvPr>
          <p:cNvSpPr/>
          <p:nvPr/>
        </p:nvSpPr>
        <p:spPr>
          <a:xfrm>
            <a:off x="355601" y="1552658"/>
            <a:ext cx="843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</a:rPr>
              <a:t>The CSIRO report prepared by Olivier (2018) states</a:t>
            </a:r>
            <a:r>
              <a:rPr lang="en-US" sz="1800" dirty="0">
                <a:latin typeface="Calibri" panose="020F0502020204030204" pitchFamily="34" charset="0"/>
              </a:rPr>
              <a:t>: </a:t>
            </a:r>
            <a:r>
              <a:rPr lang="en-US" sz="1800" i="1" dirty="0">
                <a:latin typeface="Calibri" panose="020F0502020204030204" pitchFamily="34" charset="0"/>
              </a:rPr>
              <a:t>“</a:t>
            </a:r>
            <a:r>
              <a:rPr lang="en-US" sz="1800" i="1" u="sng" dirty="0">
                <a:latin typeface="Calibri" panose="020F0502020204030204" pitchFamily="34" charset="0"/>
              </a:rPr>
              <a:t>There is no evidence that the </a:t>
            </a:r>
            <a:r>
              <a:rPr lang="en-US" sz="1800" i="1" u="sng" dirty="0" err="1">
                <a:latin typeface="Calibri" panose="020F0502020204030204" pitchFamily="34" charset="0"/>
              </a:rPr>
              <a:t>moulds</a:t>
            </a:r>
            <a:r>
              <a:rPr lang="en-US" sz="1800" i="1" u="sng" dirty="0">
                <a:latin typeface="Calibri" panose="020F0502020204030204" pitchFamily="34" charset="0"/>
              </a:rPr>
              <a:t> typically associated with red meat (cold-stored or dry-aged) are capable of producing mycotoxins at between -0.5 and +3°C and 75-85% </a:t>
            </a:r>
            <a:r>
              <a:rPr lang="en-US" sz="1800" i="1" dirty="0">
                <a:latin typeface="Calibri" panose="020F0502020204030204" pitchFamily="34" charset="0"/>
              </a:rPr>
              <a:t>RH, as typical during the dry ageing of red meat, and are therefore most unlikely to pose a risk to human health”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  <a:endParaRPr lang="it-IT" sz="18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AFDF6B6A-CEAF-45AF-8F35-11436F7D4E96}"/>
              </a:ext>
            </a:extLst>
          </p:cNvPr>
          <p:cNvSpPr/>
          <p:nvPr/>
        </p:nvSpPr>
        <p:spPr>
          <a:xfrm>
            <a:off x="355601" y="3133847"/>
            <a:ext cx="8432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EFSA - Microbiological safety of aged meat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Moulds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 such as Aspergillus spp. and Penicillium spp. may grow on beef during the dry-ageing process. </a:t>
            </a:r>
            <a:r>
              <a:rPr lang="en-US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1800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moulds</a:t>
            </a:r>
            <a:r>
              <a:rPr lang="en-US" sz="1800" i="1" u="sng" dirty="0">
                <a:latin typeface="Calibri" panose="020F0502020204030204" pitchFamily="34" charset="0"/>
                <a:cs typeface="Calibri" panose="020F0502020204030204" pitchFamily="34" charset="0"/>
              </a:rPr>
              <a:t> may produce mycotoxins on fruit, grain and other crops at low temperatures, but this has not been reported for meat products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It was judged 60–90% certain that a meat surface temperature of −0.5 to 3.0°C, with a RH of 75–85% and an airflow of 0.2–0.5 m/s will prevent mycotoxin production at least up to 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35 </a:t>
            </a:r>
            <a:r>
              <a:rPr lang="it-IT" sz="1800" i="1" dirty="0" err="1"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BCD6D50-B323-44DF-A001-08644D4C7C88}"/>
              </a:ext>
            </a:extLst>
          </p:cNvPr>
          <p:cNvSpPr/>
          <p:nvPr/>
        </p:nvSpPr>
        <p:spPr>
          <a:xfrm>
            <a:off x="1963594" y="255327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League Spartan Medium"/>
                <a:sym typeface="League Spartan Medium"/>
              </a:rPr>
              <a:t>Verifiche analitiche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12671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290" r="8299"/>
          <a:stretch/>
        </p:blipFill>
        <p:spPr>
          <a:xfrm>
            <a:off x="6198675" y="441800"/>
            <a:ext cx="2615100" cy="3918900"/>
          </a:xfrm>
          <a:prstGeom prst="roundRect">
            <a:avLst>
              <a:gd name="adj" fmla="val 16667"/>
            </a:avLst>
          </a:prstGeom>
        </p:spPr>
      </p:pic>
      <p:sp>
        <p:nvSpPr>
          <p:cNvPr id="270" name="Google Shape;270;p40"/>
          <p:cNvSpPr txBox="1">
            <a:spLocks noGrp="1"/>
          </p:cNvSpPr>
          <p:nvPr>
            <p:ph type="title"/>
          </p:nvPr>
        </p:nvSpPr>
        <p:spPr>
          <a:xfrm>
            <a:off x="1660875" y="441800"/>
            <a:ext cx="3317525" cy="7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Conclusioni</a:t>
            </a:r>
            <a:endParaRPr dirty="0"/>
          </a:p>
        </p:txBody>
      </p:sp>
      <p:sp>
        <p:nvSpPr>
          <p:cNvPr id="271" name="Google Shape;271;p40"/>
          <p:cNvSpPr txBox="1">
            <a:spLocks noGrp="1"/>
          </p:cNvSpPr>
          <p:nvPr>
            <p:ph type="subTitle" idx="1"/>
          </p:nvPr>
        </p:nvSpPr>
        <p:spPr>
          <a:xfrm>
            <a:off x="219226" y="1168700"/>
            <a:ext cx="5452200" cy="31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dirty="0"/>
              <a:t>La carne DRY AGED non presenta profili di rischio significativamente più elevati rispetto a quella ordinaria</a:t>
            </a:r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dirty="0"/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dirty="0"/>
              <a:t>Il controllo dei parametri di processo (TEMPERATURA, UMIDITA RELATIVA e FLUSSO ARIA) sono critici panche per garantire le condizioni igienico sanitarie del prodotto</a:t>
            </a:r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dirty="0"/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dirty="0"/>
              <a:t>Coscienza degli OSA relativamente alle regole igienico sanitarie di base del prodotto</a:t>
            </a:r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it-IT" dirty="0"/>
          </a:p>
          <a:p>
            <a:pPr marL="342900" lvl="0" indent="-3429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it-IT" dirty="0"/>
              <a:t>Per avere un rischio microbiologico significativo per il consumatore è comunque necessario avere perdite di controllo molto consistenti dei parametri di processo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B2C31F4-181E-4E0C-B970-C67C151B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16797" y="3155201"/>
            <a:ext cx="3421544" cy="1947156"/>
          </a:xfrm>
          <a:prstGeom prst="rect">
            <a:avLst/>
          </a:prstGeom>
        </p:spPr>
      </p:pic>
      <p:sp>
        <p:nvSpPr>
          <p:cNvPr id="37890" name="CasellaDiTesto 1">
            <a:extLst>
              <a:ext uri="{FF2B5EF4-FFF2-40B4-BE49-F238E27FC236}">
                <a16:creationId xmlns:a16="http://schemas.microsoft.com/office/drawing/2014/main" id="{8FBF3CC1-6C86-4A5F-AF3A-0E97926AF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00" y="478232"/>
            <a:ext cx="8314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Impatto di quanto previsto dal Regolamento 2017/625 in particolare su</a:t>
            </a:r>
            <a:r>
              <a:rPr lang="it-IT" altLang="it-IT" sz="1800" dirty="0">
                <a:solidFill>
                  <a:srgbClr val="000000"/>
                </a:solidFill>
                <a:latin typeface="Corbel" panose="020B0503020204020204" pitchFamily="34" charset="0"/>
              </a:rPr>
              <a:t>: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03CDF2D-F741-4334-BF14-EEE936E6BD89}"/>
              </a:ext>
            </a:extLst>
          </p:cNvPr>
          <p:cNvCxnSpPr/>
          <p:nvPr/>
        </p:nvCxnSpPr>
        <p:spPr>
          <a:xfrm>
            <a:off x="4486681" y="965536"/>
            <a:ext cx="0" cy="364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0" name="CasellaDiTesto 4">
            <a:extLst>
              <a:ext uri="{FF2B5EF4-FFF2-40B4-BE49-F238E27FC236}">
                <a16:creationId xmlns:a16="http://schemas.microsoft.com/office/drawing/2014/main" id="{4FDDE67D-9F53-4EEF-A875-563A6FC0A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72" y="1525058"/>
            <a:ext cx="7706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Ruolo e organizzazione delle Autorità Competenti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42D200D4-CB3A-4946-986B-9018DB356A42}"/>
              </a:ext>
            </a:extLst>
          </p:cNvPr>
          <p:cNvCxnSpPr/>
          <p:nvPr/>
        </p:nvCxnSpPr>
        <p:spPr>
          <a:xfrm>
            <a:off x="4486681" y="1969741"/>
            <a:ext cx="0" cy="3655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2" name="CasellaDiTesto 6">
            <a:extLst>
              <a:ext uri="{FF2B5EF4-FFF2-40B4-BE49-F238E27FC236}">
                <a16:creationId xmlns:a16="http://schemas.microsoft.com/office/drawing/2014/main" id="{7944D7EF-5F15-4D87-8197-6FC0B09DB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73" y="2490788"/>
            <a:ext cx="65377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 che esegue i controlli ufficiali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9CE7FAFC-C56A-464B-99BC-6D38DF86DC9A}"/>
              </a:ext>
            </a:extLst>
          </p:cNvPr>
          <p:cNvCxnSpPr/>
          <p:nvPr/>
        </p:nvCxnSpPr>
        <p:spPr>
          <a:xfrm>
            <a:off x="4473281" y="2994820"/>
            <a:ext cx="0" cy="3643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CasellaDiTesto 8">
            <a:extLst>
              <a:ext uri="{FF2B5EF4-FFF2-40B4-BE49-F238E27FC236}">
                <a16:creationId xmlns:a16="http://schemas.microsoft.com/office/drawing/2014/main" id="{8EC3DDFE-CE53-42A7-8F73-5663E718C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61" y="3516934"/>
            <a:ext cx="5810036" cy="9233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Attività di controllo Ufficiale</a:t>
            </a:r>
          </a:p>
          <a:p>
            <a:pPr algn="ctr"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FA24A0-393C-49BE-8822-3805B5E94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4</a:t>
            </a:fld>
            <a:endParaRPr lang="it-IT"/>
          </a:p>
        </p:txBody>
      </p:sp>
      <p:pic>
        <p:nvPicPr>
          <p:cNvPr id="11" name="Immagine 10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C8D3A54F-0513-4C19-9B5D-23486400C9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37922" y="4574966"/>
            <a:ext cx="2351454" cy="3708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F7B04D-2819-464A-B265-EEE5B8F9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" y="90578"/>
            <a:ext cx="8769350" cy="502352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Decreto Legislativo n.27/2021  ARTICOLO 2: Autorità Competenti e altro personale afferente alle autorità competenti </a:t>
            </a:r>
          </a:p>
        </p:txBody>
      </p:sp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1EC1AF5F-E470-4BA1-A92D-CBB6D65BC6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779427"/>
              </p:ext>
            </p:extLst>
          </p:nvPr>
        </p:nvGraphicFramePr>
        <p:xfrm>
          <a:off x="55984" y="636815"/>
          <a:ext cx="8872116" cy="471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6810">
                  <a:extLst>
                    <a:ext uri="{9D8B030D-6E8A-4147-A177-3AD203B41FA5}">
                      <a16:colId xmlns:a16="http://schemas.microsoft.com/office/drawing/2014/main" val="3383996002"/>
                    </a:ext>
                  </a:extLst>
                </a:gridCol>
                <a:gridCol w="4255306">
                  <a:extLst>
                    <a:ext uri="{9D8B030D-6E8A-4147-A177-3AD203B41FA5}">
                      <a16:colId xmlns:a16="http://schemas.microsoft.com/office/drawing/2014/main" val="244600156"/>
                    </a:ext>
                  </a:extLst>
                </a:gridCol>
              </a:tblGrid>
              <a:tr h="586608"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Ministero della Salute (ACC)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Regioni e provincie autonome (ACR)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Aziende sanitarie locali (ACL)</a:t>
                      </a:r>
                      <a:endParaRPr lang="it-IT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Ministero delle Politiche alimentari e forestali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271790"/>
                  </a:ext>
                </a:extLst>
              </a:tr>
              <a:tr h="1021132"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Alimenti, inclusi i «nuovi alimenti» e  sicurezza alimentare 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tutte le fasi della produzione, della trasformazione e della distribuzione di alimenti comprese le norme relative alle </a:t>
                      </a:r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indicazioni nutrizionali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….anche con riferimento ad alimenti contenenti allergeni e alimenti costituiti, contenenti o derivati da </a:t>
                      </a:r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OGM, </a:t>
                      </a:r>
                      <a:r>
                        <a:rPr lang="it-IT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nonché fabbricazione e uso dei </a:t>
                      </a:r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MOCA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Alimenti, 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relativamente alle norme volte a garantire pratiche commerciali leali e a tutelare gli interessi e l’informazione dei consumatori, comprese le norme di </a:t>
                      </a:r>
                      <a:r>
                        <a:rPr lang="it-IT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etichettatura per i profili  privi di impatto sulla sicurezza degli alimenti 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980083"/>
                  </a:ext>
                </a:extLst>
              </a:tr>
              <a:tr h="702481">
                <a:tc>
                  <a:txBody>
                    <a:bodyPr/>
                    <a:lstStyle/>
                    <a:p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Mangim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 e sicurezza dei mangimi in qualsiasi fase della produzione, della trasformazione, della distribuzione e dell’uso, anche con riferimento a mangimi costituiti, contenenti o derivati da OGM</a:t>
                      </a:r>
                    </a:p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Mangimi 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relativamente alle norme volte a tutelare gli aspetti </a:t>
                      </a:r>
                      <a:r>
                        <a:rPr lang="it-IT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qualitativi e merceologici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compresa </a:t>
                      </a:r>
                      <a:r>
                        <a:rPr lang="it-IT" sz="11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l’etichettatura 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i profili privi di impatto sulla sicurezza dei mangimi , ma che possono incidere sulla correttezza e trasparenza delle transazioni commerciali 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063569"/>
                  </a:ext>
                </a:extLst>
              </a:tr>
              <a:tr h="28802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Salute animale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Misure di protezione contro gli 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organismi nocivi per le piante 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553847"/>
                  </a:ext>
                </a:extLst>
              </a:tr>
              <a:tr h="54315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Sottoprodotti di origine animale e prodotti derivati 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 fini della prevenzione e della riduzione al minimo dei rischi sanitari per l’uomo e per gli animali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Produzione biologica </a:t>
                      </a:r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 relativa etichettatura 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481653"/>
                  </a:ext>
                </a:extLst>
              </a:tr>
              <a:tr h="543155">
                <a:tc>
                  <a:txBody>
                    <a:bodyPr/>
                    <a:lstStyle/>
                    <a:p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Benessere  degli animali 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Uso ed etichettatura delle denominazioni </a:t>
                      </a:r>
                      <a:r>
                        <a:rPr lang="it-IT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origine protette, delle indicazioni geografiche protette e delle specialità tradizionali garantite 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6106191"/>
                  </a:ext>
                </a:extLst>
              </a:tr>
              <a:tr h="543155">
                <a:tc>
                  <a:txBody>
                    <a:bodyPr/>
                    <a:lstStyle/>
                    <a:p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Prescrizione per immissione in commercio e l’uso </a:t>
                      </a:r>
                      <a:r>
                        <a:rPr lang="it-IT" sz="1100" b="1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dei prodotti fitosanitari </a:t>
                      </a:r>
                      <a:r>
                        <a:rPr lang="it-IT" sz="11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dell’utilizzo sostenibile dei pesticidi, ad eccezione dell’attrezzatura per l’applicazione dei pesticidi.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90938"/>
                  </a:ext>
                </a:extLst>
              </a:tr>
              <a:tr h="278971"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68580" marR="68580" marT="34290" marB="3429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488279"/>
                  </a:ext>
                </a:extLst>
              </a:tr>
            </a:tbl>
          </a:graphicData>
        </a:graphic>
      </p:graphicFrame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940548-9A88-4963-9C2B-C4DF24A2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5</a:t>
            </a:fld>
            <a:endParaRPr lang="it-IT"/>
          </a:p>
        </p:txBody>
      </p:sp>
      <p:pic>
        <p:nvPicPr>
          <p:cNvPr id="9" name="Immagine 8" descr="Immagine che contiene testo, clipart&#10;&#10;Descrizione generata automaticamente">
            <a:extLst>
              <a:ext uri="{FF2B5EF4-FFF2-40B4-BE49-F238E27FC236}">
                <a16:creationId xmlns:a16="http://schemas.microsoft.com/office/drawing/2014/main" id="{AE6DC891-FF51-4F08-B970-5ED9DE0BD8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20602" y="4669972"/>
            <a:ext cx="2432981" cy="38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78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egnaposto numero diapositiva 3">
            <a:extLst>
              <a:ext uri="{FF2B5EF4-FFF2-40B4-BE49-F238E27FC236}">
                <a16:creationId xmlns:a16="http://schemas.microsoft.com/office/drawing/2014/main" id="{1330F5E6-C16B-4A92-9083-FD935033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fld id="{B5FE087C-2206-4575-BEB9-17207B833A14}" type="slidenum">
              <a:rPr lang="it-IT" altLang="it-IT" sz="105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pPr algn="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t>6</a:t>
            </a:fld>
            <a:endParaRPr lang="it-IT" altLang="it-IT" sz="1050" kern="1200">
              <a:solidFill>
                <a:srgbClr val="000000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Text Box 4">
            <a:extLst>
              <a:ext uri="{FF2B5EF4-FFF2-40B4-BE49-F238E27FC236}">
                <a16:creationId xmlns:a16="http://schemas.microsoft.com/office/drawing/2014/main" id="{BFDE9A5F-7118-4A15-8962-D0D3D8207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1" y="1188929"/>
            <a:ext cx="3746897" cy="646331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8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ASSESSORATO POLITICHE PER LA SALUTE</a:t>
            </a:r>
          </a:p>
        </p:txBody>
      </p:sp>
      <p:pic>
        <p:nvPicPr>
          <p:cNvPr id="22532" name="Picture 5" descr="emilia">
            <a:extLst>
              <a:ext uri="{FF2B5EF4-FFF2-40B4-BE49-F238E27FC236}">
                <a16:creationId xmlns:a16="http://schemas.microsoft.com/office/drawing/2014/main" id="{08BE619B-16DF-4FEC-A180-550C612C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7" y="0"/>
            <a:ext cx="2808685" cy="46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>
            <a:extLst>
              <a:ext uri="{FF2B5EF4-FFF2-40B4-BE49-F238E27FC236}">
                <a16:creationId xmlns:a16="http://schemas.microsoft.com/office/drawing/2014/main" id="{DF54C33B-6C79-47FB-A41A-8F428C6B6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2122974"/>
            <a:ext cx="4702969" cy="646331"/>
          </a:xfrm>
          <a:prstGeom prst="rect">
            <a:avLst/>
          </a:prstGeom>
          <a:solidFill>
            <a:srgbClr val="FFFF66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8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DIREZIONE GENERALE CURA DELLA PERSONA, SALUTE E WELFARE </a:t>
            </a:r>
          </a:p>
        </p:txBody>
      </p:sp>
      <p:sp>
        <p:nvSpPr>
          <p:cNvPr id="22534" name="Text Box 7">
            <a:extLst>
              <a:ext uri="{FF2B5EF4-FFF2-40B4-BE49-F238E27FC236}">
                <a16:creationId xmlns:a16="http://schemas.microsoft.com/office/drawing/2014/main" id="{0BFC74BD-9F6E-4F5C-AE11-4D4D40430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229660"/>
            <a:ext cx="4702969" cy="646331"/>
          </a:xfrm>
          <a:prstGeom prst="rect">
            <a:avLst/>
          </a:prstGeom>
          <a:solidFill>
            <a:srgbClr val="99FF99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800" b="1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rPr>
              <a:t>SETTORE PREVENZIONE COLLETTIVA E SANITA’ PUBBLICA</a:t>
            </a:r>
          </a:p>
        </p:txBody>
      </p:sp>
      <p:pic>
        <p:nvPicPr>
          <p:cNvPr id="22535" name="Picture 9">
            <a:extLst>
              <a:ext uri="{FF2B5EF4-FFF2-40B4-BE49-F238E27FC236}">
                <a16:creationId xmlns:a16="http://schemas.microsoft.com/office/drawing/2014/main" id="{FEBDED5A-C2B5-4B23-8A87-E7BADCCFF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282" y="3273828"/>
            <a:ext cx="8858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>
            <a:extLst>
              <a:ext uri="{FF2B5EF4-FFF2-40B4-BE49-F238E27FC236}">
                <a16:creationId xmlns:a16="http://schemas.microsoft.com/office/drawing/2014/main" id="{E278CB57-ADAD-4599-9A52-4E384EDD4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031691"/>
            <a:ext cx="928958" cy="86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>
            <a:extLst>
              <a:ext uri="{FF2B5EF4-FFF2-40B4-BE49-F238E27FC236}">
                <a16:creationId xmlns:a16="http://schemas.microsoft.com/office/drawing/2014/main" id="{F89AF606-DA3E-4ADB-9B2A-DE1A6E35D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3165816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4">
            <a:extLst>
              <a:ext uri="{FF2B5EF4-FFF2-40B4-BE49-F238E27FC236}">
                <a16:creationId xmlns:a16="http://schemas.microsoft.com/office/drawing/2014/main" id="{A9AF387C-3B9A-44AE-BEB2-2B92B79C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611981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5">
            <a:extLst>
              <a:ext uri="{FF2B5EF4-FFF2-40B4-BE49-F238E27FC236}">
                <a16:creationId xmlns:a16="http://schemas.microsoft.com/office/drawing/2014/main" id="{64AE0989-CC8B-4385-85DF-9C14BAC97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1450"/>
            <a:ext cx="107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CasellaDiTesto 1">
            <a:extLst>
              <a:ext uri="{FF2B5EF4-FFF2-40B4-BE49-F238E27FC236}">
                <a16:creationId xmlns:a16="http://schemas.microsoft.com/office/drawing/2014/main" id="{8C02A819-47B9-491F-AA7F-D8FE7D756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245936"/>
            <a:ext cx="4999044" cy="369332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800" b="1" kern="1200">
                <a:solidFill>
                  <a:srgbClr val="0066FF"/>
                </a:solidFill>
                <a:latin typeface="Arial" panose="020B0604020202020204" pitchFamily="34" charset="0"/>
                <a:ea typeface="+mn-ea"/>
                <a:cs typeface="+mn-cs"/>
              </a:rPr>
              <a:t>Area Sanità Veterinaria e Igiene alimenti </a:t>
            </a:r>
          </a:p>
        </p:txBody>
      </p:sp>
      <p:pic>
        <p:nvPicPr>
          <p:cNvPr id="22541" name="Picture 8" descr="1346127771">
            <a:extLst>
              <a:ext uri="{FF2B5EF4-FFF2-40B4-BE49-F238E27FC236}">
                <a16:creationId xmlns:a16="http://schemas.microsoft.com/office/drawing/2014/main" id="{F5FA5020-F380-4812-B4C0-7E992D0F8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10" y="2085696"/>
            <a:ext cx="1153147" cy="90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>
            <a:extLst>
              <a:ext uri="{FF2B5EF4-FFF2-40B4-BE49-F238E27FC236}">
                <a16:creationId xmlns:a16="http://schemas.microsoft.com/office/drawing/2014/main" id="{A03C28C1-16CF-4208-BBE7-D5095477B2F4}"/>
              </a:ext>
            </a:extLst>
          </p:cNvPr>
          <p:cNvSpPr/>
          <p:nvPr/>
        </p:nvSpPr>
        <p:spPr>
          <a:xfrm>
            <a:off x="1143000" y="631032"/>
            <a:ext cx="6858000" cy="27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 dirty="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80899" name="Text Box 4">
            <a:extLst>
              <a:ext uri="{FF2B5EF4-FFF2-40B4-BE49-F238E27FC236}">
                <a16:creationId xmlns:a16="http://schemas.microsoft.com/office/drawing/2014/main" id="{7DC3E1F8-C1AE-44D6-96ED-E3398AB49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759" y="1111296"/>
            <a:ext cx="3320653" cy="819455"/>
          </a:xfrm>
          <a:prstGeom prst="rect">
            <a:avLst/>
          </a:prstGeom>
          <a:noFill/>
          <a:ln w="38100">
            <a:solidFill>
              <a:srgbClr val="FF0000">
                <a:alpha val="99000"/>
              </a:srgbClr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ASSESSORATO ALLE POLITICHE </a:t>
            </a:r>
            <a:br>
              <a:rPr lang="it-IT" altLang="it-IT" sz="1350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</a:br>
            <a:r>
              <a:rPr lang="it-IT" altLang="it-IT" sz="1350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PER LA SALUTE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Assessore Raffaele Donini</a:t>
            </a:r>
          </a:p>
        </p:txBody>
      </p:sp>
      <p:sp>
        <p:nvSpPr>
          <p:cNvPr id="80904" name="Text Box 7">
            <a:extLst>
              <a:ext uri="{FF2B5EF4-FFF2-40B4-BE49-F238E27FC236}">
                <a16:creationId xmlns:a16="http://schemas.microsoft.com/office/drawing/2014/main" id="{D2BCCAB5-0E49-4EC9-830C-FD2F44AC1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3760" y="3333707"/>
            <a:ext cx="3320652" cy="81945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kern="120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SETTORE </a:t>
            </a:r>
            <a:r>
              <a:rPr lang="it-IT" altLang="it-IT" sz="1350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PREVENZIONE COLLETTIVA E SANITÀ PUBBLICA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Responsabile Giuseppe Diegoli </a:t>
            </a:r>
          </a:p>
        </p:txBody>
      </p:sp>
      <p:sp>
        <p:nvSpPr>
          <p:cNvPr id="80905" name="Text Box 6">
            <a:extLst>
              <a:ext uri="{FF2B5EF4-FFF2-40B4-BE49-F238E27FC236}">
                <a16:creationId xmlns:a16="http://schemas.microsoft.com/office/drawing/2014/main" id="{FA1C5B12-E96A-4B53-A41B-9B69DDEA2C20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503767" y="2425672"/>
            <a:ext cx="3313031" cy="81945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DIREZIONE GENERALE CURA DELLA PERSONA, SALUTE E WELFARE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350" b="1" kern="120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Direttore Luca Baldino</a:t>
            </a:r>
            <a:endParaRPr lang="it-IT" altLang="it-IT" sz="1350" b="1" kern="1200" dirty="0">
              <a:solidFill>
                <a:srgbClr val="0066FF"/>
              </a:solidFill>
              <a:latin typeface="Arial" panose="020B0604020202020204" pitchFamily="34" charset="0"/>
              <a:ea typeface="Lucida Sans Unicode" pitchFamily="34" charset="0"/>
              <a:cs typeface="Arial" panose="020B0604020202020204" pitchFamily="34" charset="0"/>
            </a:endParaRPr>
          </a:p>
        </p:txBody>
      </p:sp>
      <p:pic>
        <p:nvPicPr>
          <p:cNvPr id="20488" name="Picture 2" descr="https://upload.wikimedia.org/wikipedia/commons/4/41/Logo_orizzontale_Regione_Emilia-Romagna.JPG">
            <a:extLst>
              <a:ext uri="{FF2B5EF4-FFF2-40B4-BE49-F238E27FC236}">
                <a16:creationId xmlns:a16="http://schemas.microsoft.com/office/drawing/2014/main" id="{70184C6A-520E-420C-A85C-648482D61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" y="340283"/>
            <a:ext cx="1779985" cy="258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317F8343-4527-4474-8BB0-ED9A525C5956}"/>
              </a:ext>
            </a:extLst>
          </p:cNvPr>
          <p:cNvGraphicFramePr/>
          <p:nvPr/>
        </p:nvGraphicFramePr>
        <p:xfrm>
          <a:off x="4928856" y="1218074"/>
          <a:ext cx="3072145" cy="2261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D87B55AD-0E94-4DCB-923A-67586277EFAD}"/>
              </a:ext>
            </a:extLst>
          </p:cNvPr>
          <p:cNvSpPr/>
          <p:nvPr/>
        </p:nvSpPr>
        <p:spPr>
          <a:xfrm>
            <a:off x="1368028" y="642938"/>
            <a:ext cx="6632972" cy="48816"/>
          </a:xfrm>
          <a:prstGeom prst="rect">
            <a:avLst/>
          </a:prstGeom>
          <a:solidFill>
            <a:srgbClr val="E42C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3B0AE00-02E1-4C10-8D48-16009AB5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18792B12-7052-45BF-BF8F-CB7D9815F23D}" type="slidenum">
              <a:rPr lang="it-IT" altLang="it-IT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7</a:t>
            </a:fld>
            <a:endParaRPr lang="it-IT" altLang="it-IT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Text Box 5">
            <a:extLst>
              <a:ext uri="{FF2B5EF4-FFF2-40B4-BE49-F238E27FC236}">
                <a16:creationId xmlns:a16="http://schemas.microsoft.com/office/drawing/2014/main" id="{D300A796-9AF2-463F-BC6E-3FF2BEA5E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634" y="480462"/>
            <a:ext cx="2065734" cy="1304203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Malattie infettive e programmi di prevenzione collettiva  Professional: Giovanna Mattei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Area Programmi vaccinali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Dirigente: Christian </a:t>
            </a:r>
            <a:r>
              <a:rPr lang="it-IT" altLang="it-IT" sz="1125" b="1" kern="1200" dirty="0" err="1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Cintori</a:t>
            </a:r>
            <a:r>
              <a:rPr lang="it-IT" altLang="it-IT" sz="1125" b="1" kern="12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101" name="Text Box 6">
            <a:extLst>
              <a:ext uri="{FF2B5EF4-FFF2-40B4-BE49-F238E27FC236}">
                <a16:creationId xmlns:a16="http://schemas.microsoft.com/office/drawing/2014/main" id="{F8CCE61C-6CAE-4BBA-9748-804CB127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6826" y="3694004"/>
            <a:ext cx="1962158" cy="265457"/>
          </a:xfrm>
          <a:prstGeom prst="rect">
            <a:avLst/>
          </a:prstGeom>
          <a:solidFill>
            <a:srgbClr val="99FF99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Igiene alimenti e nutrizione</a:t>
            </a:r>
          </a:p>
        </p:txBody>
      </p:sp>
      <p:sp>
        <p:nvSpPr>
          <p:cNvPr id="14343" name="Text Box 7">
            <a:extLst>
              <a:ext uri="{FF2B5EF4-FFF2-40B4-BE49-F238E27FC236}">
                <a16:creationId xmlns:a16="http://schemas.microsoft.com/office/drawing/2014/main" id="{01F9E5A5-0586-4742-9F7E-486F35AD1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135" y="2034832"/>
            <a:ext cx="2060037" cy="698268"/>
          </a:xfrm>
          <a:prstGeom prst="rect">
            <a:avLst/>
          </a:prstGeom>
          <a:solidFill>
            <a:srgbClr val="FFC000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it-IT" sz="1125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Area Tutela della Salute nei Luoghi di lavoro </a:t>
            </a:r>
          </a:p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it-IT" sz="1125" b="1" kern="120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Dirigente: Mara </a:t>
            </a:r>
            <a:r>
              <a:rPr lang="it-IT" sz="1125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Bernardini </a:t>
            </a:r>
          </a:p>
        </p:txBody>
      </p:sp>
      <p:sp>
        <p:nvSpPr>
          <p:cNvPr id="4103" name="Text Box 8">
            <a:extLst>
              <a:ext uri="{FF2B5EF4-FFF2-40B4-BE49-F238E27FC236}">
                <a16:creationId xmlns:a16="http://schemas.microsoft.com/office/drawing/2014/main" id="{C44C0079-7CEC-432B-935C-2761AF162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1840" y="2419946"/>
            <a:ext cx="1984772" cy="438582"/>
          </a:xfrm>
          <a:prstGeom prst="rect">
            <a:avLst/>
          </a:prstGeom>
          <a:solidFill>
            <a:srgbClr val="FFC000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Unità impiantistica e anti infortunistica</a:t>
            </a:r>
          </a:p>
        </p:txBody>
      </p:sp>
      <p:sp>
        <p:nvSpPr>
          <p:cNvPr id="4104" name="Text Box 9">
            <a:extLst>
              <a:ext uri="{FF2B5EF4-FFF2-40B4-BE49-F238E27FC236}">
                <a16:creationId xmlns:a16="http://schemas.microsoft.com/office/drawing/2014/main" id="{C5D3F18D-5053-47C2-903C-2A805971A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6606" y="2796321"/>
            <a:ext cx="2060037" cy="1996700"/>
          </a:xfrm>
          <a:prstGeom prst="rect">
            <a:avLst/>
          </a:prstGeom>
          <a:solidFill>
            <a:srgbClr val="99FF99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Area Sanità Veterinaria e Igiene degli alimenti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Dirigente: </a:t>
            </a:r>
            <a:r>
              <a:rPr lang="it-IT" altLang="it-IT" sz="1125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Anna Padovani </a:t>
            </a:r>
          </a:p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b="1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(</a:t>
            </a:r>
            <a:r>
              <a:rPr lang="it-IT" altLang="it-IT" sz="1125" b="1" kern="1200" dirty="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Livello medio Autorità Competente per controlli ufficiali in sicurezza alimentare Reg</a:t>
            </a:r>
            <a:r>
              <a:rPr lang="it-IT" altLang="it-IT" sz="1125" b="1" kern="1200">
                <a:solidFill>
                  <a:srgbClr val="0066FF"/>
                </a:solidFill>
                <a:highlight>
                  <a:srgbClr val="FFFF00"/>
                </a:highlight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.625/2017, Veterinario regionale ai sensi decreto legislativo 136/2022) </a:t>
            </a:r>
            <a:endParaRPr lang="it-IT" altLang="it-IT" sz="1125" b="1" kern="1200" dirty="0">
              <a:solidFill>
                <a:srgbClr val="0066FF"/>
              </a:solidFill>
              <a:highlight>
                <a:srgbClr val="FFFF00"/>
              </a:highlight>
              <a:latin typeface="Arial" panose="020B0604020202020204" pitchFamily="34" charset="0"/>
              <a:ea typeface="Lucida Sans Unicode" pitchFamily="34" charset="0"/>
              <a:cs typeface="Arial" panose="020B0604020202020204" pitchFamily="34" charset="0"/>
            </a:endParaRPr>
          </a:p>
        </p:txBody>
      </p:sp>
      <p:sp>
        <p:nvSpPr>
          <p:cNvPr id="4105" name="Text Box 10">
            <a:extLst>
              <a:ext uri="{FF2B5EF4-FFF2-40B4-BE49-F238E27FC236}">
                <a16:creationId xmlns:a16="http://schemas.microsoft.com/office/drawing/2014/main" id="{05EE18B9-6E63-4C7C-913C-17DB931DA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292" y="3036778"/>
            <a:ext cx="1983581" cy="265457"/>
          </a:xfrm>
          <a:prstGeom prst="rect">
            <a:avLst/>
          </a:prstGeom>
          <a:solidFill>
            <a:srgbClr val="99FF99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Sanità animale</a:t>
            </a:r>
          </a:p>
        </p:txBody>
      </p:sp>
      <p:sp>
        <p:nvSpPr>
          <p:cNvPr id="4106" name="Text Box 11">
            <a:extLst>
              <a:ext uri="{FF2B5EF4-FFF2-40B4-BE49-F238E27FC236}">
                <a16:creationId xmlns:a16="http://schemas.microsoft.com/office/drawing/2014/main" id="{07CBB606-A055-4322-A0D3-79013734A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261" y="3292599"/>
            <a:ext cx="1983581" cy="438582"/>
          </a:xfrm>
          <a:prstGeom prst="rect">
            <a:avLst/>
          </a:prstGeom>
          <a:solidFill>
            <a:srgbClr val="99FF99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Igiene alimenti di origine animale</a:t>
            </a:r>
          </a:p>
        </p:txBody>
      </p:sp>
      <p:sp>
        <p:nvSpPr>
          <p:cNvPr id="4107" name="Text Box 12">
            <a:extLst>
              <a:ext uri="{FF2B5EF4-FFF2-40B4-BE49-F238E27FC236}">
                <a16:creationId xmlns:a16="http://schemas.microsoft.com/office/drawing/2014/main" id="{3E285360-79BA-4734-8148-E21E78E48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852" y="3943350"/>
            <a:ext cx="1962158" cy="438582"/>
          </a:xfrm>
          <a:prstGeom prst="rect">
            <a:avLst/>
          </a:prstGeom>
          <a:solidFill>
            <a:srgbClr val="99FF99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Igiene  allevamenti e produzioni animali </a:t>
            </a:r>
          </a:p>
        </p:txBody>
      </p:sp>
      <p:sp>
        <p:nvSpPr>
          <p:cNvPr id="81936" name="Text Box 18">
            <a:extLst>
              <a:ext uri="{FF2B5EF4-FFF2-40B4-BE49-F238E27FC236}">
                <a16:creationId xmlns:a16="http://schemas.microsoft.com/office/drawing/2014/main" id="{8E45C38F-7D88-4297-9F13-49FEE80A3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2100" y="729853"/>
            <a:ext cx="1983581" cy="265457"/>
          </a:xfrm>
          <a:prstGeom prst="rect">
            <a:avLst/>
          </a:prstGeom>
          <a:solidFill>
            <a:srgbClr val="0070C0"/>
          </a:solidFill>
          <a:ln w="12700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highlight>
                  <a:srgbClr val="FFFFFF"/>
                </a:highlight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Igiene e sanità pubblica</a:t>
            </a:r>
          </a:p>
        </p:txBody>
      </p:sp>
      <p:sp>
        <p:nvSpPr>
          <p:cNvPr id="4114" name="Text Box 20">
            <a:extLst>
              <a:ext uri="{FF2B5EF4-FFF2-40B4-BE49-F238E27FC236}">
                <a16:creationId xmlns:a16="http://schemas.microsoft.com/office/drawing/2014/main" id="{4CBD5B93-CD6C-44EC-AB42-37191DDDB2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763" y="1708547"/>
            <a:ext cx="1983581" cy="438582"/>
          </a:xfrm>
          <a:prstGeom prst="rect">
            <a:avLst/>
          </a:prstGeom>
          <a:solidFill>
            <a:srgbClr val="FFC000"/>
          </a:solidFill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  <a:defRPr/>
            </a:pPr>
            <a:r>
              <a:rPr lang="it-IT" altLang="it-IT" sz="1125" kern="1200" dirty="0">
                <a:solidFill>
                  <a:srgbClr val="0066FF"/>
                </a:solidFill>
                <a:latin typeface="Arial" panose="020B0604020202020204" pitchFamily="34" charset="0"/>
                <a:ea typeface="Lucida Sans Unicode" pitchFamily="34" charset="0"/>
                <a:cs typeface="Arial" panose="020B0604020202020204" pitchFamily="34" charset="0"/>
              </a:rPr>
              <a:t>Prevenzione  sicurezza ambienti di  lavoro</a:t>
            </a:r>
          </a:p>
        </p:txBody>
      </p:sp>
      <p:sp>
        <p:nvSpPr>
          <p:cNvPr id="24588" name="Titolo 1">
            <a:extLst>
              <a:ext uri="{FF2B5EF4-FFF2-40B4-BE49-F238E27FC236}">
                <a16:creationId xmlns:a16="http://schemas.microsoft.com/office/drawing/2014/main" id="{FE0CD4A5-7BE7-4D3A-99A2-EFFA99DB3AF7}"/>
              </a:ext>
            </a:extLst>
          </p:cNvPr>
          <p:cNvSpPr txBox="1">
            <a:spLocks/>
          </p:cNvSpPr>
          <p:nvPr/>
        </p:nvSpPr>
        <p:spPr bwMode="auto">
          <a:xfrm>
            <a:off x="1383506" y="1689497"/>
            <a:ext cx="1529954" cy="18764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buNone/>
            </a:pPr>
            <a:r>
              <a:rPr lang="it-IT" altLang="it-IT" sz="1350" b="1" kern="1200">
                <a:solidFill>
                  <a:srgbClr val="0066FF"/>
                </a:solidFill>
                <a:latin typeface="Calibri" panose="020F0502020204030204" pitchFamily="34" charset="0"/>
                <a:ea typeface="+mn-ea"/>
                <a:cs typeface="+mn-cs"/>
              </a:rPr>
              <a:t>SETTORE </a:t>
            </a:r>
            <a:r>
              <a:rPr lang="it-IT" altLang="it-IT" sz="1350" b="1" kern="1200" dirty="0">
                <a:solidFill>
                  <a:srgbClr val="0066FF"/>
                </a:solidFill>
                <a:latin typeface="Calibri" panose="020F0502020204030204" pitchFamily="34" charset="0"/>
                <a:ea typeface="+mn-ea"/>
                <a:cs typeface="+mn-cs"/>
              </a:rPr>
              <a:t>PREVENZIONE COLLETTIVA E SANITA’ PUBBLICA</a:t>
            </a:r>
            <a:br>
              <a:rPr lang="it-IT" altLang="it-IT" sz="1350" b="1" kern="1200" dirty="0">
                <a:solidFill>
                  <a:srgbClr val="0066FF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br>
              <a:rPr lang="it-IT" altLang="it-IT" sz="1350" b="1" kern="1200" dirty="0">
                <a:solidFill>
                  <a:srgbClr val="0066FF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it-IT" altLang="it-IT" sz="1350" b="1" kern="1200" dirty="0">
                <a:solidFill>
                  <a:srgbClr val="0066FF"/>
                </a:solidFill>
                <a:latin typeface="Calibri" panose="020F0502020204030204" pitchFamily="34" charset="0"/>
                <a:ea typeface="+mn-ea"/>
                <a:cs typeface="+mn-cs"/>
              </a:rPr>
              <a:t>Responsabile: Giuseppe Diegoli </a:t>
            </a:r>
          </a:p>
        </p:txBody>
      </p:sp>
      <p:sp>
        <p:nvSpPr>
          <p:cNvPr id="3" name="Parentesi graffa aperta 2">
            <a:extLst>
              <a:ext uri="{FF2B5EF4-FFF2-40B4-BE49-F238E27FC236}">
                <a16:creationId xmlns:a16="http://schemas.microsoft.com/office/drawing/2014/main" id="{F393BDCB-605A-4359-8C95-33139D8E6EBA}"/>
              </a:ext>
            </a:extLst>
          </p:cNvPr>
          <p:cNvSpPr/>
          <p:nvPr/>
        </p:nvSpPr>
        <p:spPr>
          <a:xfrm>
            <a:off x="5477386" y="504825"/>
            <a:ext cx="238805" cy="809625"/>
          </a:xfrm>
          <a:prstGeom prst="leftBrace">
            <a:avLst/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28" name="Parentesi graffa aperta 27">
            <a:extLst>
              <a:ext uri="{FF2B5EF4-FFF2-40B4-BE49-F238E27FC236}">
                <a16:creationId xmlns:a16="http://schemas.microsoft.com/office/drawing/2014/main" id="{2EBD559F-2305-4A35-A3A1-3609E6874809}"/>
              </a:ext>
            </a:extLst>
          </p:cNvPr>
          <p:cNvSpPr/>
          <p:nvPr/>
        </p:nvSpPr>
        <p:spPr>
          <a:xfrm>
            <a:off x="5435204" y="1650207"/>
            <a:ext cx="285750" cy="931069"/>
          </a:xfrm>
          <a:prstGeom prst="leftBrace">
            <a:avLst/>
          </a:prstGeom>
          <a:ln w="412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29" name="Parentesi graffa aperta 28">
            <a:extLst>
              <a:ext uri="{FF2B5EF4-FFF2-40B4-BE49-F238E27FC236}">
                <a16:creationId xmlns:a16="http://schemas.microsoft.com/office/drawing/2014/main" id="{F839657D-A36C-4BEB-9F0F-7F2D8D330BC3}"/>
              </a:ext>
            </a:extLst>
          </p:cNvPr>
          <p:cNvSpPr/>
          <p:nvPr/>
        </p:nvSpPr>
        <p:spPr>
          <a:xfrm>
            <a:off x="5435203" y="3292599"/>
            <a:ext cx="259088" cy="807914"/>
          </a:xfrm>
          <a:prstGeom prst="leftBrace">
            <a:avLst/>
          </a:prstGeom>
          <a:ln w="41275">
            <a:solidFill>
              <a:srgbClr val="77B3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BA754AA-AE77-4467-A687-525871499E2B}"/>
              </a:ext>
            </a:extLst>
          </p:cNvPr>
          <p:cNvSpPr/>
          <p:nvPr/>
        </p:nvSpPr>
        <p:spPr>
          <a:xfrm>
            <a:off x="1256110" y="76201"/>
            <a:ext cx="6858000" cy="270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 dirty="0">
              <a:solidFill>
                <a:srgbClr val="0066FF"/>
              </a:solidFill>
              <a:latin typeface="Times New Roman"/>
            </a:endParaRPr>
          </a:p>
        </p:txBody>
      </p:sp>
      <p:pic>
        <p:nvPicPr>
          <p:cNvPr id="24593" name="Picture 2" descr="https://upload.wikimedia.org/wikipedia/commons/4/41/Logo_orizzontale_Regione_Emilia-Romagna.JPG">
            <a:extLst>
              <a:ext uri="{FF2B5EF4-FFF2-40B4-BE49-F238E27FC236}">
                <a16:creationId xmlns:a16="http://schemas.microsoft.com/office/drawing/2014/main" id="{E741A98B-AFFC-42EA-B52D-86DBD0A17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6435"/>
            <a:ext cx="1779985" cy="25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arentesi graffa aperta 21">
            <a:extLst>
              <a:ext uri="{FF2B5EF4-FFF2-40B4-BE49-F238E27FC236}">
                <a16:creationId xmlns:a16="http://schemas.microsoft.com/office/drawing/2014/main" id="{0E58D55E-176F-4A61-ACCB-B70DEEC209A3}"/>
              </a:ext>
            </a:extLst>
          </p:cNvPr>
          <p:cNvSpPr/>
          <p:nvPr/>
        </p:nvSpPr>
        <p:spPr>
          <a:xfrm>
            <a:off x="2989424" y="971551"/>
            <a:ext cx="398860" cy="3212306"/>
          </a:xfrm>
          <a:prstGeom prst="leftBrace">
            <a:avLst/>
          </a:prstGeom>
          <a:ln w="41275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it-IT" sz="1350" kern="1200" dirty="0">
              <a:solidFill>
                <a:srgbClr val="0066FF"/>
              </a:solidFill>
              <a:latin typeface="Times New Roman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14EF04-3CC6-4734-BE3C-DCCF95358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fld id="{18792B12-7052-45BF-BF8F-CB7D9815F23D}" type="slidenum">
              <a:rPr lang="it-IT" altLang="it-IT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defTabSz="6858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8</a:t>
            </a:fld>
            <a:endParaRPr lang="it-IT" altLang="it-IT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013F08-19AE-DEF6-CC88-74DA8CE08290}"/>
              </a:ext>
            </a:extLst>
          </p:cNvPr>
          <p:cNvSpPr txBox="1"/>
          <p:nvPr/>
        </p:nvSpPr>
        <p:spPr>
          <a:xfrm>
            <a:off x="399495" y="992080"/>
            <a:ext cx="844136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it-IT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Nel settembre 2020 la commissione Codex Alimentarius ha adottato la revisione della sua norma globale: ‘General principles of Food Hygiene ‘(Principi generali in materia di igiene alimentare CXC 1-1969) </a:t>
            </a:r>
          </a:p>
          <a:p>
            <a:pPr>
              <a:spcAft>
                <a:spcPts val="450"/>
              </a:spcAft>
            </a:pPr>
            <a:r>
              <a:rPr lang="it-IT" sz="1500" b="1"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Tale norma rivista introduce il concetto di cultura della sicurezza alimentare quale principio generale </a:t>
            </a:r>
          </a:p>
          <a:p>
            <a:pPr>
              <a:spcAft>
                <a:spcPts val="450"/>
              </a:spcAft>
            </a:pPr>
            <a:r>
              <a:rPr lang="it-IT" sz="1500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Per tale motivo si è reso necessario introdurre requisiti generali relativi alla cultura della sicurezza alimentare nel Regolamento (CE) n.852/2004: </a:t>
            </a:r>
          </a:p>
          <a:p>
            <a:pPr>
              <a:spcAft>
                <a:spcPts val="450"/>
              </a:spcAft>
            </a:pPr>
            <a:r>
              <a:rPr lang="it-IT" sz="1500" b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Regolamento (UE) 2021/382 della Commisssione del 3 marzo 2021 che modifica gli allegati del regolamento (CE) n.852/2004 del Parlamento europeo e del consiglio sull’igiene dei prodotti alimentari per quanto riguarda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500" b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la gestione degli allergeni alimentari,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500" b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la ridistribuzione degli alimenti e </a:t>
            </a:r>
          </a:p>
          <a:p>
            <a:pPr marL="257175" indent="-257175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it-IT" sz="1500" b="1">
                <a:latin typeface="Inter" panose="020B0604020202020204" charset="0"/>
                <a:ea typeface="Inter" panose="020B0604020202020204" charset="0"/>
                <a:cs typeface="Arial" panose="020B0604020202020204" pitchFamily="34" charset="0"/>
              </a:rPr>
              <a:t>la cultura della sicurezza alimentare  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A602D9F-F057-BAAD-DBF7-F783F0AE7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640" y="4636492"/>
            <a:ext cx="1929551" cy="2789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5DDCB3-C2A4-4C2E-FBC7-570707DC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07F9B-EDF7-4830-A1B6-59120AF9B6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999237"/>
      </p:ext>
    </p:extLst>
  </p:cSld>
  <p:clrMapOvr>
    <a:masterClrMapping/>
  </p:clrMapOvr>
</p:sld>
</file>

<file path=ppt/theme/theme1.xml><?xml version="1.0" encoding="utf-8"?>
<a:theme xmlns:a="http://schemas.openxmlformats.org/drawingml/2006/main" name="Modern Monochrome - v1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vegno Bologna 12 Ott1">
  <a:themeElements>
    <a:clrScheme name="Convegno Bologna 12 Ott1 2">
      <a:dk1>
        <a:srgbClr val="000000"/>
      </a:dk1>
      <a:lt1>
        <a:srgbClr val="0066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8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nvegno Bologna 12 Ot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vegno Bologna 12 Ot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gno Bologna 12 Ott1 2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B8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onvegno Bologna 12 Ott1">
  <a:themeElements>
    <a:clrScheme name="Convegno Bologna 12 Ott1 2">
      <a:dk1>
        <a:srgbClr val="000000"/>
      </a:dk1>
      <a:lt1>
        <a:srgbClr val="0066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B8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nvegno Bologna 12 Ott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nvegno Bologna 12 Ot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gno Bologna 12 Ott1 2">
        <a:dk1>
          <a:srgbClr val="000000"/>
        </a:dk1>
        <a:lt1>
          <a:srgbClr val="0066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AAB8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3162</Words>
  <Application>Microsoft Office PowerPoint</Application>
  <PresentationFormat>Presentazione su schermo (16:9)</PresentationFormat>
  <Paragraphs>349</Paragraphs>
  <Slides>37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37</vt:i4>
      </vt:variant>
    </vt:vector>
  </HeadingPairs>
  <TitlesOfParts>
    <vt:vector size="56" baseType="lpstr">
      <vt:lpstr>EUAlbertina</vt:lpstr>
      <vt:lpstr>Lato Light</vt:lpstr>
      <vt:lpstr>Times New Roman</vt:lpstr>
      <vt:lpstr>Comic Sans MS</vt:lpstr>
      <vt:lpstr>Arial</vt:lpstr>
      <vt:lpstr>MS PGothic</vt:lpstr>
      <vt:lpstr>League Spartan Medium</vt:lpstr>
      <vt:lpstr>Poppins</vt:lpstr>
      <vt:lpstr>Tahoma</vt:lpstr>
      <vt:lpstr>Open Sans Medium</vt:lpstr>
      <vt:lpstr>Calibri</vt:lpstr>
      <vt:lpstr>Inter</vt:lpstr>
      <vt:lpstr>League Spartan</vt:lpstr>
      <vt:lpstr>Wingdings</vt:lpstr>
      <vt:lpstr>Corbel</vt:lpstr>
      <vt:lpstr>Lucida Sans Unicode</vt:lpstr>
      <vt:lpstr>Modern Monochrome - v1</vt:lpstr>
      <vt:lpstr>Convegno Bologna 12 Ott1</vt:lpstr>
      <vt:lpstr>3_Convegno Bologna 12 Ott1</vt:lpstr>
      <vt:lpstr>Controlli Ufficiali nel settore delle carni maturate Dry Aged Meat</vt:lpstr>
      <vt:lpstr> Regolamento (UE) 2017/625  Articolo 2 Controlli ufficiali e altre attività ufficiali </vt:lpstr>
      <vt:lpstr>Decreto Legislativo 27/2021 </vt:lpstr>
      <vt:lpstr>Presentazione standard di PowerPoint</vt:lpstr>
      <vt:lpstr>Decreto Legislativo n.27/2021  ARTICOLO 2: Autorità Competenti e altro personale afferente alle autorità competenti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Controllo delle carni «maturate»</vt:lpstr>
      <vt:lpstr>Programmazione dei controlli</vt:lpstr>
      <vt:lpstr>Verifiche on site</vt:lpstr>
      <vt:lpstr>Presentazione standard di PowerPoint</vt:lpstr>
      <vt:lpstr>Verifiche on site  fase Dry-aging </vt:lpstr>
      <vt:lpstr>Presentazione standard di PowerPoint</vt:lpstr>
      <vt:lpstr>Verifiche documentali</vt:lpstr>
      <vt:lpstr>Diagramma di flusso</vt:lpstr>
      <vt:lpstr>Analisi dei pericoli</vt:lpstr>
      <vt:lpstr>Monitoraggio punti di controllo</vt:lpstr>
      <vt:lpstr>Presentazione standard di PowerPoint</vt:lpstr>
      <vt:lpstr>Presentazione standard di PowerPoint</vt:lpstr>
      <vt:lpstr>Muffe: Aspergillus - Penicillum</vt:lpstr>
      <vt:lpstr>Conclusioni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 Ufficiali nel settore delle carni maturate Dry Aged Meat</dc:title>
  <dc:creator>Benedetti Stefano</dc:creator>
  <cp:lastModifiedBy>Teams Stefano Benedetti</cp:lastModifiedBy>
  <cp:revision>33</cp:revision>
  <dcterms:modified xsi:type="dcterms:W3CDTF">2023-11-09T16:29:03Z</dcterms:modified>
</cp:coreProperties>
</file>